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16"/>
  </p:notesMasterIdLst>
  <p:sldIdLst>
    <p:sldId id="2147471306" r:id="rId6"/>
    <p:sldId id="2147471307" r:id="rId7"/>
    <p:sldId id="2147471308" r:id="rId8"/>
    <p:sldId id="2141410825" r:id="rId9"/>
    <p:sldId id="2141410826" r:id="rId10"/>
    <p:sldId id="2141410827" r:id="rId11"/>
    <p:sldId id="2147375235" r:id="rId12"/>
    <p:sldId id="2141410828" r:id="rId13"/>
    <p:sldId id="2141410829" r:id="rId14"/>
    <p:sldId id="214141083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783" autoAdjust="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Aloysius [JACSG NON J&amp;J]" userId="e4336a4a-4021-469e-883a-a372f1bc5ee6" providerId="ADAL" clId="{E7406B6E-1931-405C-BCD9-0D3BA8E316C2}"/>
    <pc:docChg chg="addSld delSld modSld">
      <pc:chgData name="Ho, Aloysius [JACSG NON J&amp;J]" userId="e4336a4a-4021-469e-883a-a372f1bc5ee6" providerId="ADAL" clId="{E7406B6E-1931-405C-BCD9-0D3BA8E316C2}" dt="2023-02-01T03:25:50.611" v="3" actId="47"/>
      <pc:docMkLst>
        <pc:docMk/>
      </pc:docMkLst>
      <pc:sldChg chg="del">
        <pc:chgData name="Ho, Aloysius [JACSG NON J&amp;J]" userId="e4336a4a-4021-469e-883a-a372f1bc5ee6" providerId="ADAL" clId="{E7406B6E-1931-405C-BCD9-0D3BA8E316C2}" dt="2023-01-31T09:34:45.596" v="1" actId="47"/>
        <pc:sldMkLst>
          <pc:docMk/>
          <pc:sldMk cId="3056091144" sldId="2141410824"/>
        </pc:sldMkLst>
      </pc:sldChg>
      <pc:sldChg chg="del">
        <pc:chgData name="Ho, Aloysius [JACSG NON J&amp;J]" userId="e4336a4a-4021-469e-883a-a372f1bc5ee6" providerId="ADAL" clId="{E7406B6E-1931-405C-BCD9-0D3BA8E316C2}" dt="2023-02-01T03:25:50.611" v="3" actId="47"/>
        <pc:sldMkLst>
          <pc:docMk/>
          <pc:sldMk cId="2660529998" sldId="2147471304"/>
        </pc:sldMkLst>
      </pc:sldChg>
      <pc:sldChg chg="del">
        <pc:chgData name="Ho, Aloysius [JACSG NON J&amp;J]" userId="e4336a4a-4021-469e-883a-a372f1bc5ee6" providerId="ADAL" clId="{E7406B6E-1931-405C-BCD9-0D3BA8E316C2}" dt="2023-02-01T03:25:50.611" v="3" actId="47"/>
        <pc:sldMkLst>
          <pc:docMk/>
          <pc:sldMk cId="1813014387" sldId="2147471305"/>
        </pc:sldMkLst>
      </pc:sldChg>
      <pc:sldChg chg="add">
        <pc:chgData name="Ho, Aloysius [JACSG NON J&amp;J]" userId="e4336a4a-4021-469e-883a-a372f1bc5ee6" providerId="ADAL" clId="{E7406B6E-1931-405C-BCD9-0D3BA8E316C2}" dt="2023-01-31T09:34:43.870" v="0"/>
        <pc:sldMkLst>
          <pc:docMk/>
          <pc:sldMk cId="2486176106" sldId="2147471306"/>
        </pc:sldMkLst>
      </pc:sldChg>
      <pc:sldChg chg="add">
        <pc:chgData name="Ho, Aloysius [JACSG NON J&amp;J]" userId="e4336a4a-4021-469e-883a-a372f1bc5ee6" providerId="ADAL" clId="{E7406B6E-1931-405C-BCD9-0D3BA8E316C2}" dt="2023-02-01T03:25:46.758" v="2"/>
        <pc:sldMkLst>
          <pc:docMk/>
          <pc:sldMk cId="3815193740" sldId="2147471307"/>
        </pc:sldMkLst>
      </pc:sldChg>
      <pc:sldChg chg="add">
        <pc:chgData name="Ho, Aloysius [JACSG NON J&amp;J]" userId="e4336a4a-4021-469e-883a-a372f1bc5ee6" providerId="ADAL" clId="{E7406B6E-1931-405C-BCD9-0D3BA8E316C2}" dt="2023-02-01T03:25:46.758" v="2"/>
        <pc:sldMkLst>
          <pc:docMk/>
          <pc:sldMk cId="3823007201" sldId="214747130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72A6E-218C-4F8D-AA45-F010FA0527BF}" type="datetimeFigureOut">
              <a:rPr lang="en-SG" smtClean="0"/>
              <a:t>1/2/2023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B1164-AA0F-4062-B053-8B37D0962E6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2044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321617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ubmed.ncbi.nlm.nih.gov/33098642/" TargetMode="External"/><Relationship Id="rId4" Type="http://schemas.openxmlformats.org/officeDocument/2006/relationships/hyperlink" Target="https://www.karger.com/Article/FullText/520212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BD3452-7A03-6241-AE1F-FF9661E2146C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68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1. 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Frias-Gomes, C., Torres, J., &amp;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Palmela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GE-Portuguese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223-239.</a:t>
            </a:r>
          </a:p>
          <a:p>
            <a:pPr marL="0" indent="0">
              <a:buNone/>
            </a:pP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6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9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r>
              <a:rPr lang="en-NZ" sz="1100" b="1">
                <a:solidFill>
                  <a:srgbClr val="21212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Key references</a:t>
            </a:r>
            <a:endParaRPr lang="en-NZ" sz="1100">
              <a:effectLst/>
              <a:latin typeface="Calibri" panose="020F050202020403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Stenczel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ND,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Purcarea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MR,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Tribus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LC,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Oniga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GH. The role of the intestinal ultrasound in Crohn's disease diagnosis and monitoring. J Med Life. 2021;14(3):310-315. </a:t>
            </a:r>
            <a:r>
              <a:rPr lang="en-US" sz="11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  <a:hlinkClick r:id="rId3"/>
              </a:rPr>
              <a:t>https://www.ncbi.nlm.nih.gov/pmc/articles/PMC8321617/</a:t>
            </a:r>
            <a:endParaRPr lang="en-NZ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Frias-Gomes C, Torres J, </a:t>
            </a:r>
            <a:r>
              <a:rPr lang="en-US" sz="11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Palmela</a:t>
            </a:r>
            <a:r>
              <a:rPr lang="en-US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C: Intestinal Ultrasound in Inflammatory Bowel Disease: A Valuable and Increasingly Important Tool. GE Port J Gastroenterol 2021. </a:t>
            </a:r>
            <a:r>
              <a:rPr lang="en-US" sz="11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  <a:hlinkClick r:id="rId4"/>
              </a:rPr>
              <a:t>https://www.karger.com/Article/FullText/520212</a:t>
            </a: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 </a:t>
            </a:r>
            <a:endParaRPr lang="en-NZ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Garamond" panose="02020404030301010803" pitchFamily="18" charset="0"/>
            </a:endParaRPr>
          </a:p>
          <a:p>
            <a:pPr marL="342900" lvl="0" indent="-342900">
              <a:lnSpc>
                <a:spcPts val="1400"/>
              </a:lnSpc>
              <a:buFont typeface="Symbol" panose="05050102010706020507" pitchFamily="18" charset="2"/>
              <a:buChar char=""/>
            </a:pP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Novak KL, </a:t>
            </a:r>
            <a:r>
              <a:rPr lang="en-US" sz="110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Nylund</a:t>
            </a: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K, </a:t>
            </a:r>
            <a:r>
              <a:rPr lang="en-US" sz="110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Maaser</a:t>
            </a: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C, et al. Expert Consensus on Optimal Acquisition and Development of the International Bowel Ultrasound Segmental Activity Score [IBUS-SAS]: A Reliability and Inter-rater Variability Study on Intestinal Ultrasonography in Crohn’s Disease. J </a:t>
            </a:r>
            <a:r>
              <a:rPr lang="en-US" sz="110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Crohns</a:t>
            </a: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Colitis. 2021;15(4):609-616. </a:t>
            </a:r>
            <a:r>
              <a:rPr lang="en-US" sz="1100" u="sng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  <a:hlinkClick r:id="rId5"/>
              </a:rPr>
              <a:t>https://pubmed.ncbi.nlm.nih.gov/33098642/</a:t>
            </a:r>
            <a:r>
              <a:rPr lang="en-US" sz="110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Garamond" panose="02020404030301010803" pitchFamily="18" charset="0"/>
              </a:rPr>
              <a:t> </a:t>
            </a:r>
            <a:endParaRPr lang="en-NZ" sz="1100">
              <a:effectLst/>
              <a:latin typeface="Garamond" panose="02020404030301010803" pitchFamily="18" charset="0"/>
              <a:ea typeface="Times New Roman" panose="02020603050405020304" pitchFamily="18" charset="0"/>
              <a:cs typeface="Garamond" panose="02020404030301010803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B6ACD-FE0F-D846-B35E-8A7D8FD1E7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6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Jauregui-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Amezaga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A., &amp;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Rimola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J. (2021).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Life (Basel, Switzerland)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11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(7), 603.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 Unicode MS" pitchFamily="-65" charset="0"/>
              <a:cs typeface="Arial Unicode MS" pitchFamily="-65" charset="0"/>
            </a:endParaRPr>
          </a:p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Frias-Gomes, C., Torres, J., &amp;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Palmela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GE-Portuguese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223-239.</a:t>
            </a:r>
          </a:p>
          <a:p>
            <a:pPr marL="228600" indent="-228600">
              <a:buAutoNum type="arabicPeriod"/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Medellin, A., Merrill, C., &amp; Wilson, S. R. (2018). 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Abdominal Radiology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43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918-933.</a:t>
            </a:r>
            <a:endParaRPr lang="en-IN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8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Jauregui-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Amezaga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A., &amp;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Rimola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J. (2021).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Life (Basel, Switzerland)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11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(7), 603.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 Unicode MS" pitchFamily="-65" charset="0"/>
              <a:cs typeface="Arial Unicode MS" pitchFamily="-65" charset="0"/>
            </a:endParaRPr>
          </a:p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Frias-Gomes, C., Torres, J., &amp;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Palmela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GE-Portuguese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223-239.</a:t>
            </a:r>
          </a:p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Calabrese, E., et al. (2016)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1168-1183.</a:t>
            </a:r>
            <a:endParaRPr lang="en-IN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47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PEG: polyethylene glycol</a:t>
            </a:r>
          </a:p>
          <a:p>
            <a:endParaRPr lang="en-US"/>
          </a:p>
          <a:p>
            <a:r>
              <a:rPr lang="en-US" sz="1100" b="0" i="0">
                <a:solidFill>
                  <a:srgbClr val="212121"/>
                </a:solidFill>
                <a:effectLst/>
                <a:latin typeface="BlinkMacSystemFont"/>
              </a:rPr>
              <a:t>Taylor, S. A., Avni, F., Cronin, C. G., Hoeffel, C., Kim, S. H., </a:t>
            </a:r>
            <a:r>
              <a:rPr lang="en-US" sz="1100" b="0" i="0" err="1">
                <a:solidFill>
                  <a:srgbClr val="212121"/>
                </a:solidFill>
                <a:effectLst/>
                <a:latin typeface="BlinkMacSystemFont"/>
              </a:rPr>
              <a:t>Laghi</a:t>
            </a:r>
            <a:r>
              <a:rPr lang="en-US" sz="1100" b="0" i="0">
                <a:solidFill>
                  <a:srgbClr val="212121"/>
                </a:solidFill>
                <a:effectLst/>
                <a:latin typeface="BlinkMacSystemFont"/>
              </a:rPr>
              <a:t>, A., Napolitano, M., Petit, P., </a:t>
            </a:r>
            <a:r>
              <a:rPr lang="en-US" sz="1100" b="0" i="0" err="1">
                <a:solidFill>
                  <a:srgbClr val="212121"/>
                </a:solidFill>
                <a:effectLst/>
                <a:latin typeface="BlinkMacSystemFont"/>
              </a:rPr>
              <a:t>Rimola</a:t>
            </a:r>
            <a:r>
              <a:rPr lang="en-US" sz="1100" b="0" i="0">
                <a:solidFill>
                  <a:srgbClr val="212121"/>
                </a:solidFill>
                <a:effectLst/>
                <a:latin typeface="BlinkMacSystemFont"/>
              </a:rPr>
              <a:t>, J., Tolan, D. J., </a:t>
            </a:r>
            <a:r>
              <a:rPr lang="en-US" sz="1100" b="0" i="0" err="1">
                <a:solidFill>
                  <a:srgbClr val="212121"/>
                </a:solidFill>
                <a:effectLst/>
                <a:latin typeface="BlinkMacSystemFont"/>
              </a:rPr>
              <a:t>Torkzad</a:t>
            </a:r>
            <a:r>
              <a:rPr lang="en-US" sz="1100" b="0" i="0">
                <a:solidFill>
                  <a:srgbClr val="212121"/>
                </a:solidFill>
                <a:effectLst/>
                <a:latin typeface="BlinkMacSystemFont"/>
              </a:rPr>
              <a:t>, M. R., Zappa, M., Bhatnagar, G., </a:t>
            </a:r>
            <a:r>
              <a:rPr lang="en-US" sz="1100" b="0" i="0" err="1">
                <a:solidFill>
                  <a:srgbClr val="212121"/>
                </a:solidFill>
                <a:effectLst/>
                <a:latin typeface="BlinkMacSystemFont"/>
              </a:rPr>
              <a:t>Puylaert</a:t>
            </a:r>
            <a:r>
              <a:rPr lang="en-US" sz="1100" b="0" i="0">
                <a:solidFill>
                  <a:srgbClr val="212121"/>
                </a:solidFill>
                <a:effectLst/>
                <a:latin typeface="BlinkMacSystemFont"/>
              </a:rPr>
              <a:t>, C., &amp; Stoker, J. (2017). The first joint ESGAR/ ESPR consensus statement on the technical performance of cross-sectional small bowel and colonic imaging. </a:t>
            </a:r>
            <a:r>
              <a:rPr lang="en-US" sz="1100" b="0" i="1">
                <a:solidFill>
                  <a:srgbClr val="212121"/>
                </a:solidFill>
                <a:effectLst/>
                <a:latin typeface="BlinkMacSystemFont"/>
              </a:rPr>
              <a:t>European radiology</a:t>
            </a:r>
            <a:r>
              <a:rPr lang="en-US" sz="1100" b="0" i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sz="1100" b="0" i="1">
                <a:solidFill>
                  <a:srgbClr val="212121"/>
                </a:solidFill>
                <a:effectLst/>
                <a:latin typeface="BlinkMacSystemFont"/>
              </a:rPr>
              <a:t>27</a:t>
            </a:r>
            <a:r>
              <a:rPr lang="en-US" sz="1100" b="0" i="0">
                <a:solidFill>
                  <a:srgbClr val="212121"/>
                </a:solidFill>
                <a:effectLst/>
                <a:latin typeface="BlinkMacSystemFont"/>
              </a:rPr>
              <a:t>(6), 2570–2582. https://doi.org/10.1007/s00330-016-4615-9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5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Jauregui-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Amezaga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A., &amp;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Rimola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J. (2021).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Life (Basel, Switzerland)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11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(7), 603.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 Unicode MS" pitchFamily="-65" charset="0"/>
              <a:cs typeface="Arial Unicode MS" pitchFamily="-65" charset="0"/>
            </a:endParaRPr>
          </a:p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Frias-Gomes, C., Torres, J., &amp;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Palmela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GE-Portuguese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223-239.</a:t>
            </a:r>
          </a:p>
          <a:p>
            <a:pPr marL="228600" indent="-228600">
              <a:buAutoNum type="arabicPeriod"/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Medellin, A., Merrill, C., &amp; Wilson, S. R. (2018). 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Abdominal Radiology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43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918-933.</a:t>
            </a:r>
            <a:endParaRPr lang="en-IN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3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Jauregui-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Amezaga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A., &amp;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Rimola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J. (2021).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Life (Basel, Switzerland)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11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(7), 603.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 Unicode MS" pitchFamily="-65" charset="0"/>
              <a:cs typeface="Arial Unicode MS" pitchFamily="-65" charset="0"/>
            </a:endParaRPr>
          </a:p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Frias-Gomes, C., Torres, J., &amp;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Palmela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GE-Portuguese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223-239.</a:t>
            </a:r>
          </a:p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Calabrese, E., et al. (2016)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1168-1183.</a:t>
            </a:r>
          </a:p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Chen, Y. J., et al. (2018).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(10), 2183-2190.</a:t>
            </a:r>
          </a:p>
          <a:p>
            <a:pPr marL="228600" indent="-228600">
              <a:buAutoNum type="arabicPeriod"/>
            </a:pP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Ślósarz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et al. (2021) 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Clinical Medicine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(18), 4044.</a:t>
            </a:r>
            <a:endParaRPr lang="en-IN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A86F9C-FE36-0642-9A6D-BE86C8FC28A9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344A4-D2F7-0187-A7E5-E56EFF7F0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825" y="726669"/>
            <a:ext cx="4689819" cy="24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477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1677068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4523564"/>
            <a:ext cx="8576108" cy="1309445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7A3BA-41AF-D640-91A7-E976056FF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" y="91035"/>
            <a:ext cx="3623398" cy="14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797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B684D-3E68-0482-C19E-DDE1935FB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25" y="370347"/>
            <a:ext cx="4645636" cy="2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533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99CA3-F4BB-7C18-9F9B-D2B32F23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44" y="351297"/>
            <a:ext cx="4830513" cy="24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51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932289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07250323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51254385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10326077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8067109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983909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E03917-18A7-4044-9D0E-7471890AD18F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3427276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89791971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3538810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3730191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8825665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708377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90"/>
            <a:ext cx="10984706" cy="3455298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06499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14095239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2" y="1712916"/>
            <a:ext cx="5405918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7" y="1712914"/>
            <a:ext cx="5401733" cy="4169675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69679861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2"/>
            <a:ext cx="7247715" cy="4197897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8" y="1712916"/>
            <a:ext cx="35128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32396120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6"/>
            <a:ext cx="540173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8" y="1712914"/>
            <a:ext cx="54051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56336507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BFA046-EF56-8546-985A-BFAD9D108440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2458469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5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42551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0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7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5" y="1680827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5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5135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9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0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9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6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9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6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25797510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0" y="559594"/>
            <a:ext cx="11038781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65414461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0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0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19682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584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408037835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12643609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07825342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86AFE-7941-EB4C-A7F0-E65A479B8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60" y="2286724"/>
            <a:ext cx="5699480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73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F8F693-F413-C844-A4FD-80E8F924634C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8903974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FCB1-6701-1349-9F94-7029910072D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2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75093E-139D-5A40-8F07-86F2F90A36E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37291044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64288625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8603633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3842847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6494516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863DCC-873D-DF40-988A-3C530C112BBD}"/>
              </a:ext>
            </a:extLst>
          </p:cNvPr>
          <p:cNvSpPr/>
          <p:nvPr userDrawn="1"/>
        </p:nvSpPr>
        <p:spPr bwMode="auto">
          <a:xfrm flipV="1">
            <a:off x="323517" y="4709968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5FFC39-F052-D844-AD99-110D6F5E20A2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25868685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072193-A59F-BC48-857E-9E04A2F74C49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BB7F4F-2563-E447-8E59-0797928186EA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B9C391-2B4E-4847-B493-AEDCE706911B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74841883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</p:spTree>
    <p:extLst>
      <p:ext uri="{BB962C8B-B14F-4D97-AF65-F5344CB8AC3E}">
        <p14:creationId xmlns:p14="http://schemas.microsoft.com/office/powerpoint/2010/main" val="287365158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</p:spTree>
    <p:extLst>
      <p:ext uri="{BB962C8B-B14F-4D97-AF65-F5344CB8AC3E}">
        <p14:creationId xmlns:p14="http://schemas.microsoft.com/office/powerpoint/2010/main" val="9183105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C35A3-D64C-7E42-92AA-628E11DDD1E3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2BD71-9585-8A3B-AE3B-86AC90C0D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1" y="618332"/>
            <a:ext cx="4611022" cy="23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9573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700449" y="4871293"/>
            <a:ext cx="2603763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Barbara, </a:t>
            </a:r>
            <a:r>
              <a:rPr lang="en-US" sz="833" b="1" i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Verbloemen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 gloss over)</a:t>
            </a:r>
          </a:p>
          <a:p>
            <a:pPr algn="r"/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severe ulcerative colitis at age 18, Barbara tries to find peace of mind through painting and creating ceramics.</a:t>
            </a:r>
          </a:p>
        </p:txBody>
      </p:sp>
    </p:spTree>
    <p:extLst>
      <p:ext uri="{BB962C8B-B14F-4D97-AF65-F5344CB8AC3E}">
        <p14:creationId xmlns:p14="http://schemas.microsoft.com/office/powerpoint/2010/main" val="331475361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8" y="4523564"/>
            <a:ext cx="8576108" cy="1309445"/>
          </a:xfrm>
        </p:spPr>
        <p:txBody>
          <a:bodyPr/>
          <a:lstStyle>
            <a:lvl1pPr marL="0" marR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47954-7565-C041-BB87-8A5FD2B49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8" y="91035"/>
            <a:ext cx="3623398" cy="14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9510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3">
              <a:alpha val="7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81965667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6">
              <a:lumMod val="75000"/>
              <a:alpha val="76863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63684059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E65DA-1FBD-6C4B-A969-DC9DAD66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09" y="327486"/>
            <a:ext cx="11541183" cy="56560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727BFF-0BE4-FB48-A395-08A9D327F394}"/>
              </a:ext>
            </a:extLst>
          </p:cNvPr>
          <p:cNvSpPr/>
          <p:nvPr userDrawn="1"/>
        </p:nvSpPr>
        <p:spPr bwMode="auto">
          <a:xfrm flipV="1">
            <a:off x="323517" y="318192"/>
            <a:ext cx="11544969" cy="5665367"/>
          </a:xfrm>
          <a:prstGeom prst="rect">
            <a:avLst/>
          </a:prstGeom>
          <a:solidFill>
            <a:schemeClr val="accent2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833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89426128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833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0119157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51756085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8324535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9625498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75948168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F6BD49-5C2F-354E-952F-945FB3DF5D93}"/>
              </a:ext>
            </a:extLst>
          </p:cNvPr>
          <p:cNvSpPr/>
          <p:nvPr userDrawn="1"/>
        </p:nvSpPr>
        <p:spPr bwMode="auto">
          <a:xfrm flipV="1">
            <a:off x="323516" y="4709966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89299-6287-9A46-9F7C-DF405E438271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87B5-C85D-A94C-A7FF-1763D245E71A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761048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45436248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4808044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9135886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00863319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43309911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34966247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89"/>
            <a:ext cx="10984707" cy="34552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409672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267914718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3" y="1712917"/>
            <a:ext cx="5405918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9" y="1712914"/>
            <a:ext cx="5401733" cy="4169675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64078823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3"/>
            <a:ext cx="7247715" cy="41978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9" y="1712917"/>
            <a:ext cx="35128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1568150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20285-4BD1-E84A-871D-A4286603D991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0A94F-1CAB-A142-9990-5B364FFED1BB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454ED-5B51-544F-AD62-DDE3EBAEE8F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9ADB92-8172-AF4D-97D3-82072EF22F4F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951321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7"/>
            <a:ext cx="540173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9" y="1712915"/>
            <a:ext cx="54051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78046457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6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83087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2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9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6" y="1680827"/>
            <a:ext cx="3517625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6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0074601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8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1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5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8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8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78522406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1" y="559595"/>
            <a:ext cx="11038782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82418606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2" y="5694566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2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71629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statement,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929" y="2274840"/>
            <a:ext cx="5176868" cy="2308324"/>
          </a:xfrm>
        </p:spPr>
        <p:txBody>
          <a:bodyPr anchor="ctr" anchorCtr="0"/>
          <a:lstStyle>
            <a:lvl1pPr marL="296310" marR="0" indent="-296310" algn="l" defTabSz="76194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b="1" i="0" smtClean="0">
                <a:effectLst/>
              </a:defRPr>
            </a:lvl1pPr>
          </a:lstStyle>
          <a:p>
            <a:r>
              <a:rPr lang="en-US"/>
              <a:t>“This slide can be used to include one or multiple quotes/</a:t>
            </a:r>
            <a:br>
              <a:rPr lang="en-US"/>
            </a:br>
            <a:r>
              <a:rPr lang="en-US"/>
              <a:t>statements. Please click to edit copy.”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9" y="6279365"/>
            <a:ext cx="4435738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35299D6-41B4-6E4D-8691-F95891459B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0232" y="803252"/>
            <a:ext cx="5096398" cy="50983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1812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C53EB3A-D0CA-250C-7E00-12CC55505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730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71394864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7847763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B85581-4FEB-A44D-B7CC-654267EB10A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716D98-D9DD-1C4C-8258-995F7E338138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81589B-7D9F-834F-A4FC-B8D82BAB7218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137278-0D96-6242-ACA5-3DB3686A507E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99225537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95972707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9B943-2374-BE44-A221-B48CDAE44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60" y="4108949"/>
            <a:ext cx="3213680" cy="12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28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779F3-A37C-D242-BE2A-8A7A5A7250EB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7EEE2-F55E-D44D-97D7-98B11A75609D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18FF4-83CA-6E49-844F-BACE1FB97F23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B2FDF-841B-384B-909E-6125E8A5D151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450992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image" Target="../media/image8.emf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8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1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036E89-2F6E-8BD8-15B9-22BA0495CCB1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2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4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9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47" indent="-23414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37" indent="-23414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91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236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905" indent="-19112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152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177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01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225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49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7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8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22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147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71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96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8" y="1713179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9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2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75" y="6092826"/>
            <a:ext cx="891369" cy="8060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2312-9CA8-894B-B5FD-D8CF165BBDF5}"/>
              </a:ext>
            </a:extLst>
          </p:cNvPr>
          <p:cNvSpPr/>
          <p:nvPr userDrawn="1"/>
        </p:nvSpPr>
        <p:spPr bwMode="auto">
          <a:xfrm>
            <a:off x="501953" y="6289524"/>
            <a:ext cx="810382" cy="56847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E70CEFD-4FEA-3318-6F98-089846531C6F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6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1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37" indent="-23413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16" indent="-23413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6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19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845" indent="-191119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081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95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108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119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3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6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2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65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78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0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0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9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hyperlink" Target="https://creativecommons.org/licenses/by/4.0/legalcode" TargetMode="Externa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CBA8A-1F24-164E-B43D-BA638729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46" y="3012653"/>
            <a:ext cx="10618793" cy="14164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500">
                <a:solidFill>
                  <a:schemeClr val="tx1"/>
                </a:solidFill>
              </a:rPr>
              <a:t>Chapter 8: Advanced IUS Techniques for IBD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C2B188-F0AC-EA3A-F3E0-F02807B278CD}"/>
              </a:ext>
            </a:extLst>
          </p:cNvPr>
          <p:cNvSpPr/>
          <p:nvPr/>
        </p:nvSpPr>
        <p:spPr>
          <a:xfrm>
            <a:off x="2925086" y="5371736"/>
            <a:ext cx="6341828" cy="1349537"/>
          </a:xfrm>
          <a:prstGeom prst="rect">
            <a:avLst/>
          </a:prstGeom>
        </p:spPr>
        <p:txBody>
          <a:bodyPr wrap="square" lIns="76200" tIns="38100" rIns="76200" bIns="38100" anchor="t">
            <a:spAutoFit/>
          </a:bodyPr>
          <a:lstStyle/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v1.0, 10 December 2022 </a:t>
            </a:r>
            <a:r>
              <a:rPr lang="en-US" sz="917" kern="0">
                <a:solidFill>
                  <a:srgbClr val="303030"/>
                </a:solidFill>
                <a:latin typeface="Verdana"/>
                <a:ea typeface="Verdana"/>
                <a:cs typeface="Arial"/>
                <a:sym typeface="Arial" pitchFamily="-65" charset="0"/>
              </a:rPr>
              <a:t>| </a:t>
            </a:r>
            <a:r>
              <a:rPr lang="en-US" sz="917">
                <a:solidFill>
                  <a:srgbClr val="303030"/>
                </a:solidFill>
                <a:latin typeface="Verdana"/>
                <a:ea typeface="Verdana"/>
                <a:cs typeface="Arial"/>
              </a:rPr>
              <a:t>EM-121011</a:t>
            </a:r>
          </a:p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For Healthcare Professionals only </a:t>
            </a:r>
            <a:endParaRPr lang="en-US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Developed under the mentorship of the Asian Organization for Crohn's &amp; Colitis</a:t>
            </a:r>
            <a:endParaRPr lang="en-US" sz="1500"/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Supported by Janssen Asia Pacific, a division of Johnson and Johnson International (Singapore) Pte. Ltd. Editorial development by Transform Medical Communications, New Zealand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endParaRPr lang="en-US" sz="933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© Janssen Asia Pacific, a division of Johnson &amp; Johnson International (Singapore) Pte. Ltd. 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DDBD1-1D22-0762-95D8-6DE79E16BE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90" y="6046280"/>
            <a:ext cx="1563522" cy="631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976768-060D-92AA-DEBE-6D91BC82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2" y="5773380"/>
            <a:ext cx="1085364" cy="9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7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567B-D7CF-43B5-9D88-EF291E28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Role of </a:t>
            </a:r>
            <a:r>
              <a:rPr lang="en-US" err="1"/>
              <a:t>Transperineal</a:t>
            </a:r>
            <a:r>
              <a:rPr lang="en-US"/>
              <a:t> Ultrasonography (TPUS)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A59D2-7D9B-459B-9780-2D0A6AD9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B4B44-B4B8-4BBE-90F5-D36FE73CB4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TPUS: </a:t>
            </a:r>
            <a:r>
              <a:rPr lang="en-US" err="1"/>
              <a:t>transperineal</a:t>
            </a:r>
            <a:r>
              <a:rPr lang="en-US"/>
              <a:t> ultrasonography;  CD: Crohn’s disease; IUS: intestinal ultrasound; PPV: positive predictive value; MRI: magnetic resonance imaging</a:t>
            </a:r>
          </a:p>
          <a:p>
            <a:r>
              <a:rPr lang="pt-BR"/>
              <a:t>1. Frias-Gomes, C., Torres, J., &amp; Palmela, C. (2022). </a:t>
            </a:r>
            <a:r>
              <a:rPr lang="pt-BR" i="1"/>
              <a:t>GE-Portuguese Journal of Gastroenterology</a:t>
            </a:r>
            <a:r>
              <a:rPr lang="pt-BR"/>
              <a:t>, 29(4), 223-239.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7970B-A5F5-4AEE-933B-5CDA7F12FBAE}"/>
              </a:ext>
            </a:extLst>
          </p:cNvPr>
          <p:cNvSpPr txBox="1"/>
          <p:nvPr/>
        </p:nvSpPr>
        <p:spPr>
          <a:xfrm>
            <a:off x="5070299" y="1550757"/>
            <a:ext cx="6760248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TPUS is a simple and painless ultrasound method to assess perianal disease.</a:t>
            </a:r>
            <a:r>
              <a:rPr lang="en-US" sz="1167" b="1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1525B5-2E7F-4030-8D39-418AE7792F11}"/>
              </a:ext>
            </a:extLst>
          </p:cNvPr>
          <p:cNvSpPr/>
          <p:nvPr/>
        </p:nvSpPr>
        <p:spPr>
          <a:xfrm>
            <a:off x="5484190" y="1820352"/>
            <a:ext cx="6255017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477">
              <a:spcAft>
                <a:spcPts val="50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Steep learning curve.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C2B98-9C46-4D7B-8E72-3A8EA4C0645C}"/>
              </a:ext>
            </a:extLst>
          </p:cNvPr>
          <p:cNvGrpSpPr/>
          <p:nvPr/>
        </p:nvGrpSpPr>
        <p:grpSpPr>
          <a:xfrm>
            <a:off x="5183104" y="1821024"/>
            <a:ext cx="258000" cy="258000"/>
            <a:chOff x="6348979" y="4538284"/>
            <a:chExt cx="309600" cy="309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BF75B5-6187-4E77-9F3E-B5F419F10B5D}"/>
                </a:ext>
              </a:extLst>
            </p:cNvPr>
            <p:cNvSpPr/>
            <p:nvPr/>
          </p:nvSpPr>
          <p:spPr bwMode="auto">
            <a:xfrm>
              <a:off x="6348979" y="4538284"/>
              <a:ext cx="309600" cy="3096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8" name="Google Shape;11764;p291">
              <a:extLst>
                <a:ext uri="{FF2B5EF4-FFF2-40B4-BE49-F238E27FC236}">
                  <a16:creationId xmlns:a16="http://schemas.microsoft.com/office/drawing/2014/main" id="{E6FD7162-02B3-4985-BACF-B502C6FA22B0}"/>
                </a:ext>
              </a:extLst>
            </p:cNvPr>
            <p:cNvSpPr/>
            <p:nvPr/>
          </p:nvSpPr>
          <p:spPr>
            <a:xfrm>
              <a:off x="6371188" y="4559918"/>
              <a:ext cx="265181" cy="266331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>
                <a:defRPr/>
              </a:pPr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7D33D0C-5A4B-483A-93C4-94D8BEDF95A4}"/>
              </a:ext>
            </a:extLst>
          </p:cNvPr>
          <p:cNvSpPr txBox="1"/>
          <p:nvPr/>
        </p:nvSpPr>
        <p:spPr>
          <a:xfrm>
            <a:off x="5064997" y="2230848"/>
            <a:ext cx="54964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Clinical utility of TPUS in management of CD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C2490D-D98E-41AF-8220-6FC4DDE7B035}"/>
              </a:ext>
            </a:extLst>
          </p:cNvPr>
          <p:cNvGrpSpPr/>
          <p:nvPr/>
        </p:nvGrpSpPr>
        <p:grpSpPr>
          <a:xfrm>
            <a:off x="5141013" y="2557870"/>
            <a:ext cx="972005" cy="2752669"/>
            <a:chOff x="6148794" y="2697544"/>
            <a:chExt cx="686790" cy="2049172"/>
          </a:xfrm>
        </p:grpSpPr>
        <p:sp>
          <p:nvSpPr>
            <p:cNvPr id="25" name="Google Shape;1331;p74">
              <a:extLst>
                <a:ext uri="{FF2B5EF4-FFF2-40B4-BE49-F238E27FC236}">
                  <a16:creationId xmlns:a16="http://schemas.microsoft.com/office/drawing/2014/main" id="{A8AF13BA-5BEE-42A3-981A-21567AE04E72}"/>
                </a:ext>
              </a:extLst>
            </p:cNvPr>
            <p:cNvSpPr/>
            <p:nvPr/>
          </p:nvSpPr>
          <p:spPr>
            <a:xfrm>
              <a:off x="6148794" y="4059926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768F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34;p74">
              <a:extLst>
                <a:ext uri="{FF2B5EF4-FFF2-40B4-BE49-F238E27FC236}">
                  <a16:creationId xmlns:a16="http://schemas.microsoft.com/office/drawing/2014/main" id="{9837EB06-DB93-43E5-A3A9-65BC4F785AE3}"/>
                </a:ext>
              </a:extLst>
            </p:cNvPr>
            <p:cNvSpPr/>
            <p:nvPr/>
          </p:nvSpPr>
          <p:spPr>
            <a:xfrm>
              <a:off x="6148794" y="3382030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0A55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28;p74">
              <a:extLst>
                <a:ext uri="{FF2B5EF4-FFF2-40B4-BE49-F238E27FC236}">
                  <a16:creationId xmlns:a16="http://schemas.microsoft.com/office/drawing/2014/main" id="{B416A328-5247-48C9-95CE-776B01E0F316}"/>
                </a:ext>
              </a:extLst>
            </p:cNvPr>
            <p:cNvSpPr/>
            <p:nvPr/>
          </p:nvSpPr>
          <p:spPr>
            <a:xfrm>
              <a:off x="6148794" y="2697544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1A5D8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F4202CE-C683-42DD-A07D-3E0C530454F5}"/>
              </a:ext>
            </a:extLst>
          </p:cNvPr>
          <p:cNvSpPr/>
          <p:nvPr/>
        </p:nvSpPr>
        <p:spPr>
          <a:xfrm>
            <a:off x="6268211" y="2802297"/>
            <a:ext cx="5268115" cy="40719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TPUS showed a sensitivity of 90.6% and a positive predictive value (PPV) of 93.4% in detecting perianal fistulae when compared to pelvic MRI.</a:t>
            </a:r>
            <a:r>
              <a:rPr lang="en-US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DFAA14-39ED-482A-9CAB-47D4D960B4DB}"/>
              </a:ext>
            </a:extLst>
          </p:cNvPr>
          <p:cNvSpPr/>
          <p:nvPr/>
        </p:nvSpPr>
        <p:spPr>
          <a:xfrm>
            <a:off x="6268210" y="3704136"/>
            <a:ext cx="5161791" cy="40719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TPUS showed a sensitivity of 50% and PPV of 79% for the detection of perineal abscesses.</a:t>
            </a:r>
            <a:r>
              <a:rPr lang="en-US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endParaRPr lang="en-IN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6BA1339-B515-4DB1-980B-03E1DBDD0BF1}"/>
              </a:ext>
            </a:extLst>
          </p:cNvPr>
          <p:cNvSpPr/>
          <p:nvPr/>
        </p:nvSpPr>
        <p:spPr>
          <a:xfrm>
            <a:off x="6268210" y="4605975"/>
            <a:ext cx="5126197" cy="40719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TPUS can be used to check disease activity in rectum.</a:t>
            </a:r>
            <a:r>
              <a:rPr lang="en-US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Extrasphincteric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en-US" sz="1167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suprasphincteric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fistulae are less detected by TPUS, when compared to </a:t>
            </a:r>
            <a:r>
              <a:rPr lang="en-US" sz="1167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transsphincteric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rectovaginal/ </a:t>
            </a:r>
            <a:r>
              <a:rPr lang="en-US" sz="1167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anovulvar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fistulae.</a:t>
            </a:r>
            <a:r>
              <a:rPr lang="en-US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40" name="Graphic 39" descr="Magnifying glass">
            <a:extLst>
              <a:ext uri="{FF2B5EF4-FFF2-40B4-BE49-F238E27FC236}">
                <a16:creationId xmlns:a16="http://schemas.microsoft.com/office/drawing/2014/main" id="{BF955528-5A47-4588-B656-7FF131A3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9470" y="4584053"/>
            <a:ext cx="605530" cy="605530"/>
          </a:xfrm>
          <a:prstGeom prst="rect">
            <a:avLst/>
          </a:prstGeom>
        </p:spPr>
      </p:pic>
      <p:pic>
        <p:nvPicPr>
          <p:cNvPr id="41" name="Graphic 40" descr="Bar chart RTL">
            <a:extLst>
              <a:ext uri="{FF2B5EF4-FFF2-40B4-BE49-F238E27FC236}">
                <a16:creationId xmlns:a16="http://schemas.microsoft.com/office/drawing/2014/main" id="{39CBCF84-A529-41B7-955E-7AB3E98E9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104" y="2714516"/>
            <a:ext cx="602134" cy="602134"/>
          </a:xfrm>
          <a:prstGeom prst="rect">
            <a:avLst/>
          </a:prstGeom>
        </p:spPr>
      </p:pic>
      <p:pic>
        <p:nvPicPr>
          <p:cNvPr id="42" name="Graphic 41" descr="Bar chart RTL">
            <a:extLst>
              <a:ext uri="{FF2B5EF4-FFF2-40B4-BE49-F238E27FC236}">
                <a16:creationId xmlns:a16="http://schemas.microsoft.com/office/drawing/2014/main" id="{20D47386-2C15-4EA7-BAFC-E1251D90F1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25948" y="3670641"/>
            <a:ext cx="602134" cy="602134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FA45B5D-5097-5945-15E7-A4384A6B7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767" y="5927478"/>
            <a:ext cx="4914538" cy="372984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750">
                <a:latin typeface="Verdana" panose="020B0604030504040204" pitchFamily="34" charset="0"/>
                <a:ea typeface="Verdana" panose="020B0604030504040204" pitchFamily="34" charset="0"/>
              </a:rPr>
              <a:t>Both images kindly provided by Prof. Chang Kyun Lee, Kyung </a:t>
            </a:r>
            <a:r>
              <a:rPr lang="en-US" altLang="ko-KR" sz="750" err="1"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750">
                <a:latin typeface="Verdana" panose="020B0604030504040204" pitchFamily="34" charset="0"/>
                <a:ea typeface="Verdana" panose="020B0604030504040204" pitchFamily="34" charset="0"/>
              </a:rPr>
              <a:t> University, Korea</a:t>
            </a:r>
          </a:p>
          <a:p>
            <a:pPr marL="0" indent="0" algn="ctr">
              <a:buNone/>
            </a:pPr>
            <a:r>
              <a:rPr lang="en-US" altLang="ko-KR" sz="75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vi-VN"/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60E6823-4DA2-3246-B95C-9258EF411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794" y="1537642"/>
            <a:ext cx="3879384" cy="2909537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4F9847D-1B94-0525-3AF2-C960204D84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8293" y="3670639"/>
            <a:ext cx="2891211" cy="2168408"/>
          </a:xfrm>
          <a:prstGeom prst="rect">
            <a:avLst/>
          </a:prstGeom>
        </p:spPr>
      </p:pic>
      <p:sp>
        <p:nvSpPr>
          <p:cNvPr id="13" name="Google Shape;11248;p286">
            <a:extLst>
              <a:ext uri="{FF2B5EF4-FFF2-40B4-BE49-F238E27FC236}">
                <a16:creationId xmlns:a16="http://schemas.microsoft.com/office/drawing/2014/main" id="{DA9AEFA6-071C-612D-8F15-24C78FA2466E}"/>
              </a:ext>
            </a:extLst>
          </p:cNvPr>
          <p:cNvSpPr/>
          <p:nvPr/>
        </p:nvSpPr>
        <p:spPr>
          <a:xfrm>
            <a:off x="387804" y="4568145"/>
            <a:ext cx="1662473" cy="102439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DEEE77-A7D5-9B81-EC52-F4AD79552E45}"/>
              </a:ext>
            </a:extLst>
          </p:cNvPr>
          <p:cNvSpPr txBox="1"/>
          <p:nvPr/>
        </p:nvSpPr>
        <p:spPr>
          <a:xfrm>
            <a:off x="336295" y="4718448"/>
            <a:ext cx="17068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</a:pPr>
            <a:r>
              <a:rPr lang="en-NZ" sz="15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Perianal fistula on TPUS in a patient with CD</a:t>
            </a:r>
          </a:p>
        </p:txBody>
      </p:sp>
    </p:spTree>
    <p:extLst>
      <p:ext uri="{BB962C8B-B14F-4D97-AF65-F5344CB8AC3E}">
        <p14:creationId xmlns:p14="http://schemas.microsoft.com/office/powerpoint/2010/main" val="35468001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20401"/>
            <a:ext cx="10990958" cy="461665"/>
          </a:xfrm>
        </p:spPr>
        <p:txBody>
          <a:bodyPr/>
          <a:lstStyle/>
          <a:p>
            <a:r>
              <a:rPr lang="en-US"/>
              <a:t>About IUS Primer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833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BCC66-3D95-5986-18A6-9B1C73542F6A}"/>
              </a:ext>
            </a:extLst>
          </p:cNvPr>
          <p:cNvSpPr txBox="1"/>
          <p:nvPr/>
        </p:nvSpPr>
        <p:spPr>
          <a:xfrm>
            <a:off x="224972" y="1387578"/>
            <a:ext cx="108058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23" indent="-285739" defTabSz="608486" fontAlgn="base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IUS Primer module was created for training gastroenterologists in Asia on adopting Intestinal Ultrasound (IUS) for the diagnosis and management of Inflammatory Bowel Disease </a:t>
            </a: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Transform Medical Communications was commissioned by 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Janssen Asia Pacific for the development of this educational module </a:t>
            </a:r>
            <a:r>
              <a:rPr lang="en-NZ" sz="2000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under the guidance of IUS Primer working group members and AOCC.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The division of Janssen responsible for developing the module is from medical education that follows strict non-promotional and educational guidance. </a:t>
            </a:r>
          </a:p>
          <a:p>
            <a:pPr marL="380985" defTabSz="608486" fontAlgn="base"/>
            <a:endParaRPr lang="en-NZ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development of the module was funded by Janssen Asia Pacific, a division of Johnson and Johnson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International (Singapore) </a:t>
            </a: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Pte. Ltd. in 2022. 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on-commercial use of this module is permitted without any further permission, provided credit for the content is clearly attributed to Janssen Asia Pacific.</a:t>
            </a:r>
            <a:endParaRPr lang="en-S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9374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39;p19">
            <a:extLst>
              <a:ext uri="{FF2B5EF4-FFF2-40B4-BE49-F238E27FC236}">
                <a16:creationId xmlns:a16="http://schemas.microsoft.com/office/drawing/2014/main" id="{CDEFC780-53D0-4BFF-9034-E46D17C60ABA}"/>
              </a:ext>
            </a:extLst>
          </p:cNvPr>
          <p:cNvSpPr/>
          <p:nvPr/>
        </p:nvSpPr>
        <p:spPr>
          <a:xfrm>
            <a:off x="595675" y="1403634"/>
            <a:ext cx="5280000" cy="1278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284113"/>
            <a:ext cx="10990958" cy="923330"/>
          </a:xfrm>
        </p:spPr>
        <p:txBody>
          <a:bodyPr/>
          <a:lstStyle/>
          <a:p>
            <a:r>
              <a:rPr lang="en-US" dirty="0"/>
              <a:t>Special thanks to IUS Primer AOCC working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3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5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ultrasound; </a:t>
            </a:r>
            <a:r>
              <a:rPr lang="en-US" sz="800"/>
              <a:t>WG: working group.</a:t>
            </a:r>
            <a:endParaRPr lang="en-US"/>
          </a:p>
        </p:txBody>
      </p:sp>
      <p:sp>
        <p:nvSpPr>
          <p:cNvPr id="55" name="Google Shape;139;p19">
            <a:extLst>
              <a:ext uri="{FF2B5EF4-FFF2-40B4-BE49-F238E27FC236}">
                <a16:creationId xmlns:a16="http://schemas.microsoft.com/office/drawing/2014/main" id="{FCC87D5D-5A0A-4409-BE59-B507C1FAA833}"/>
              </a:ext>
            </a:extLst>
          </p:cNvPr>
          <p:cNvSpPr/>
          <p:nvPr/>
        </p:nvSpPr>
        <p:spPr>
          <a:xfrm>
            <a:off x="595676" y="3050241"/>
            <a:ext cx="5280000" cy="1278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AC6277-FE69-448B-B7BB-68D9BF7966D9}"/>
              </a:ext>
            </a:extLst>
          </p:cNvPr>
          <p:cNvSpPr/>
          <p:nvPr/>
        </p:nvSpPr>
        <p:spPr>
          <a:xfrm>
            <a:off x="1797400" y="150155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Eun Soo KIM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F8D8242-4FF7-4CAF-B86C-CD710340DBF7}"/>
              </a:ext>
            </a:extLst>
          </p:cNvPr>
          <p:cNvSpPr/>
          <p:nvPr/>
        </p:nvSpPr>
        <p:spPr>
          <a:xfrm>
            <a:off x="1797400" y="1894541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Kyungpook National University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711F037-04D9-4756-979D-8018C3045276}"/>
              </a:ext>
            </a:extLst>
          </p:cNvPr>
          <p:cNvSpPr/>
          <p:nvPr/>
        </p:nvSpPr>
        <p:spPr>
          <a:xfrm>
            <a:off x="1797400" y="223629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sp>
        <p:nvSpPr>
          <p:cNvPr id="60" name="Google Shape;139;p19">
            <a:extLst>
              <a:ext uri="{FF2B5EF4-FFF2-40B4-BE49-F238E27FC236}">
                <a16:creationId xmlns:a16="http://schemas.microsoft.com/office/drawing/2014/main" id="{4F384B34-A6E9-44BA-AE55-A44F4FF980E6}"/>
              </a:ext>
            </a:extLst>
          </p:cNvPr>
          <p:cNvSpPr/>
          <p:nvPr/>
        </p:nvSpPr>
        <p:spPr>
          <a:xfrm>
            <a:off x="6360709" y="1403634"/>
            <a:ext cx="5280000" cy="1278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" name="Google Shape;139;p19">
            <a:extLst>
              <a:ext uri="{FF2B5EF4-FFF2-40B4-BE49-F238E27FC236}">
                <a16:creationId xmlns:a16="http://schemas.microsoft.com/office/drawing/2014/main" id="{8797268C-0390-41B1-AD1C-8E346359842D}"/>
              </a:ext>
            </a:extLst>
          </p:cNvPr>
          <p:cNvSpPr/>
          <p:nvPr/>
        </p:nvSpPr>
        <p:spPr>
          <a:xfrm>
            <a:off x="6360709" y="3050241"/>
            <a:ext cx="5280000" cy="12784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139;p19">
            <a:extLst>
              <a:ext uri="{FF2B5EF4-FFF2-40B4-BE49-F238E27FC236}">
                <a16:creationId xmlns:a16="http://schemas.microsoft.com/office/drawing/2014/main" id="{73B1F5F6-8A91-4E10-91E2-DA2EA829D2B6}"/>
              </a:ext>
            </a:extLst>
          </p:cNvPr>
          <p:cNvSpPr/>
          <p:nvPr/>
        </p:nvSpPr>
        <p:spPr>
          <a:xfrm>
            <a:off x="595676" y="4668451"/>
            <a:ext cx="5280000" cy="1278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139;p19">
            <a:extLst>
              <a:ext uri="{FF2B5EF4-FFF2-40B4-BE49-F238E27FC236}">
                <a16:creationId xmlns:a16="http://schemas.microsoft.com/office/drawing/2014/main" id="{98D45DD5-F584-4336-94C6-C528B78B4E86}"/>
              </a:ext>
            </a:extLst>
          </p:cNvPr>
          <p:cNvSpPr/>
          <p:nvPr/>
        </p:nvSpPr>
        <p:spPr>
          <a:xfrm>
            <a:off x="6360709" y="4668451"/>
            <a:ext cx="5280000" cy="12784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2073B78-23A3-4B3D-B674-67A98C7D918A}"/>
              </a:ext>
            </a:extLst>
          </p:cNvPr>
          <p:cNvSpPr/>
          <p:nvPr/>
        </p:nvSpPr>
        <p:spPr>
          <a:xfrm>
            <a:off x="1797400" y="313862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Chang Kyun LEE 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36FA227-3CE6-461F-9971-369D79FB35DF}"/>
              </a:ext>
            </a:extLst>
          </p:cNvPr>
          <p:cNvSpPr/>
          <p:nvPr/>
        </p:nvSpPr>
        <p:spPr>
          <a:xfrm>
            <a:off x="1797400" y="3542499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D5508F-4826-4146-9651-F80254A77255}"/>
              </a:ext>
            </a:extLst>
          </p:cNvPr>
          <p:cNvSpPr/>
          <p:nvPr/>
        </p:nvSpPr>
        <p:spPr>
          <a:xfrm>
            <a:off x="1797400" y="3895144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pic>
        <p:nvPicPr>
          <p:cNvPr id="92" name="Picture 2" descr="Invited Chairs and Speakers | Program | AOCC 2022｜The 10th Annual Meeting  of Asian Organization for Crohn's &amp; Colitis">
            <a:extLst>
              <a:ext uri="{FF2B5EF4-FFF2-40B4-BE49-F238E27FC236}">
                <a16:creationId xmlns:a16="http://schemas.microsoft.com/office/drawing/2014/main" id="{12227567-E409-42F7-AF50-EFD5D4A84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4866" r="4587" b="27319"/>
          <a:stretch/>
        </p:blipFill>
        <p:spPr bwMode="auto">
          <a:xfrm>
            <a:off x="694483" y="1501552"/>
            <a:ext cx="1006729" cy="110039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3" name="Picture 9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BA8032E-99C9-4FF5-8CBE-B818A6A9C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73" y="1501071"/>
            <a:ext cx="1042394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4" name="Picture 9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1B4BF5-5E0C-4071-9367-CF56EDBEB5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29" t="1437" r="11336" b="17628"/>
          <a:stretch/>
        </p:blipFill>
        <p:spPr>
          <a:xfrm>
            <a:off x="687139" y="4753275"/>
            <a:ext cx="1047698" cy="11107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7924500-675D-4FB1-AE12-1EA4802AFD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79" t="5638" r="14015" b="17108"/>
          <a:stretch/>
        </p:blipFill>
        <p:spPr>
          <a:xfrm>
            <a:off x="6456719" y="4753251"/>
            <a:ext cx="1053488" cy="11107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7" name="Picture 2" descr="Chang Kyun Lee — Kyung Hee University">
            <a:extLst>
              <a:ext uri="{FF2B5EF4-FFF2-40B4-BE49-F238E27FC236}">
                <a16:creationId xmlns:a16="http://schemas.microsoft.com/office/drawing/2014/main" id="{86D8D9C6-E1AD-4C67-8927-8B1596320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b="9971"/>
          <a:stretch/>
        </p:blipFill>
        <p:spPr bwMode="auto">
          <a:xfrm>
            <a:off x="693489" y="3137609"/>
            <a:ext cx="1004155" cy="110369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0086C26-FA86-4603-AA73-B6E1ACCF97B2}"/>
              </a:ext>
            </a:extLst>
          </p:cNvPr>
          <p:cNvSpPr/>
          <p:nvPr/>
        </p:nvSpPr>
        <p:spPr>
          <a:xfrm>
            <a:off x="7600874" y="1771854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Affiliated Hospital of Sun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ACDB722-051F-4C46-A67B-109977FAB793}"/>
              </a:ext>
            </a:extLst>
          </p:cNvPr>
          <p:cNvSpPr/>
          <p:nvPr/>
        </p:nvSpPr>
        <p:spPr>
          <a:xfrm>
            <a:off x="7600874" y="229373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BAB482-2438-43CB-B787-9C03E3A1D62F}"/>
              </a:ext>
            </a:extLst>
          </p:cNvPr>
          <p:cNvSpPr/>
          <p:nvPr/>
        </p:nvSpPr>
        <p:spPr>
          <a:xfrm>
            <a:off x="7600874" y="1424505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Ren MAO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403FD3-E64C-4B33-99AD-26DE94CA4E0F}"/>
              </a:ext>
            </a:extLst>
          </p:cNvPr>
          <p:cNvSpPr/>
          <p:nvPr/>
        </p:nvSpPr>
        <p:spPr>
          <a:xfrm>
            <a:off x="1797400" y="4709978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Yue LI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88592D-8F42-47BF-982B-FA7A283403D6}"/>
              </a:ext>
            </a:extLst>
          </p:cNvPr>
          <p:cNvSpPr/>
          <p:nvPr/>
        </p:nvSpPr>
        <p:spPr>
          <a:xfrm>
            <a:off x="1797400" y="5146508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Peking Union Medical College Hospital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3AEFE0-B975-4640-971A-17FBDA113ED9}"/>
              </a:ext>
            </a:extLst>
          </p:cNvPr>
          <p:cNvSpPr/>
          <p:nvPr/>
        </p:nvSpPr>
        <p:spPr>
          <a:xfrm>
            <a:off x="1797400" y="5531807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399A5F-0955-4B4F-9A1E-A70CFA856932}"/>
              </a:ext>
            </a:extLst>
          </p:cNvPr>
          <p:cNvSpPr/>
          <p:nvPr/>
        </p:nvSpPr>
        <p:spPr>
          <a:xfrm>
            <a:off x="7600874" y="5553532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CA6A83-75B0-4DDA-BBD7-233376F58477}"/>
              </a:ext>
            </a:extLst>
          </p:cNvPr>
          <p:cNvSpPr/>
          <p:nvPr/>
        </p:nvSpPr>
        <p:spPr>
          <a:xfrm>
            <a:off x="7600874" y="5044460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it-IT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Kitasato University Kitasato Institute Hospital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4C64D-2808-44A5-9CEA-4BB7D8513871}"/>
              </a:ext>
            </a:extLst>
          </p:cNvPr>
          <p:cNvSpPr/>
          <p:nvPr/>
        </p:nvSpPr>
        <p:spPr>
          <a:xfrm>
            <a:off x="7600874" y="4709924"/>
            <a:ext cx="356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en-US" b="1" dirty="0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Shintaro</a:t>
            </a:r>
            <a:r>
              <a:rPr lang="vi-VN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SAGAMI</a:t>
            </a:r>
          </a:p>
        </p:txBody>
      </p:sp>
      <p:pic>
        <p:nvPicPr>
          <p:cNvPr id="3" name="Picture 4" descr="Early life gut dysbiosis and inflammatory bowel diseases">
            <a:extLst>
              <a:ext uri="{FF2B5EF4-FFF2-40B4-BE49-F238E27FC236}">
                <a16:creationId xmlns:a16="http://schemas.microsoft.com/office/drawing/2014/main" id="{F117D59A-AD7A-7222-17FC-4B46A37D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19" y="3140815"/>
            <a:ext cx="1042393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46E3A1-B88F-83CF-9E45-35ABFD2DFD7D}"/>
              </a:ext>
            </a:extLst>
          </p:cNvPr>
          <p:cNvSpPr/>
          <p:nvPr/>
        </p:nvSpPr>
        <p:spPr>
          <a:xfrm>
            <a:off x="7600874" y="3153317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Jun MIYOSHI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D9A18-33CD-87DF-C2B1-1DCDFF8F161D}"/>
              </a:ext>
            </a:extLst>
          </p:cNvPr>
          <p:cNvSpPr/>
          <p:nvPr/>
        </p:nvSpPr>
        <p:spPr>
          <a:xfrm>
            <a:off x="7600874" y="3540863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333AE-ABBB-6C18-A4E4-246F0C77A178}"/>
              </a:ext>
            </a:extLst>
          </p:cNvPr>
          <p:cNvSpPr/>
          <p:nvPr/>
        </p:nvSpPr>
        <p:spPr>
          <a:xfrm>
            <a:off x="7600874" y="3877176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38230072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Learning Objectives</a:t>
            </a:r>
            <a:endParaRPr lang="en-US"/>
          </a:p>
        </p:txBody>
      </p:sp>
      <p:graphicFrame>
        <p:nvGraphicFramePr>
          <p:cNvPr id="9" name="Content Placeholder 15"/>
          <p:cNvGraphicFramePr>
            <a:graphicFrameLocks/>
          </p:cNvGraphicFramePr>
          <p:nvPr/>
        </p:nvGraphicFramePr>
        <p:xfrm>
          <a:off x="1665768" y="1604050"/>
          <a:ext cx="10083209" cy="2616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Understand the role of advanced techniques – CEUS, SICUS, elastography, and TPUS in IBD management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Explore the validated role of SICUS for assessing postoperative recurrence of CD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8461" y="1907224"/>
            <a:ext cx="1590000" cy="597805"/>
            <a:chOff x="440437" y="2493976"/>
            <a:chExt cx="934720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19838" y="2493976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40437" y="2495332"/>
              <a:ext cx="934720" cy="34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859" y="3263058"/>
            <a:ext cx="1590000" cy="600000"/>
            <a:chOff x="430389" y="3446599"/>
            <a:chExt cx="934720" cy="369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09790" y="3446599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30389" y="3447955"/>
              <a:ext cx="934720" cy="34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F6D81-7F18-EA49-8475-05EF6556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E388B38-846D-49B0-A7EA-068619E2E8D7}"/>
              </a:ext>
            </a:extLst>
          </p:cNvPr>
          <p:cNvSpPr txBox="1">
            <a:spLocks/>
          </p:cNvSpPr>
          <p:nvPr/>
        </p:nvSpPr>
        <p:spPr bwMode="auto">
          <a:xfrm>
            <a:off x="601928" y="6279363"/>
            <a:ext cx="8382000" cy="275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761970">
              <a:spcBef>
                <a:spcPts val="167"/>
              </a:spcBef>
              <a:buClr>
                <a:srgbClr val="212121"/>
              </a:buClr>
              <a:defRPr/>
            </a:pPr>
            <a:r>
              <a:rPr lang="en-US" sz="750" kern="0">
                <a:solidFill>
                  <a:srgbClr val="212121"/>
                </a:solidFill>
              </a:rPr>
              <a:t>CEUS: contrast-enhanced ultrasound; SICUS: small intestine contrast ultrasonography; IBD: inflammatory bowel disease; IUS: Intestinal ultrasound; TPUS: </a:t>
            </a:r>
            <a:r>
              <a:rPr lang="en-US" sz="750" kern="0" err="1">
                <a:solidFill>
                  <a:srgbClr val="212121"/>
                </a:solidFill>
              </a:rPr>
              <a:t>transperineal</a:t>
            </a:r>
            <a:r>
              <a:rPr lang="en-US" sz="750" kern="0">
                <a:solidFill>
                  <a:srgbClr val="212121"/>
                </a:solidFill>
              </a:rPr>
              <a:t> ultrasound; WG: working group </a:t>
            </a:r>
          </a:p>
        </p:txBody>
      </p:sp>
    </p:spTree>
    <p:extLst>
      <p:ext uri="{BB962C8B-B14F-4D97-AF65-F5344CB8AC3E}">
        <p14:creationId xmlns:p14="http://schemas.microsoft.com/office/powerpoint/2010/main" val="27046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248;p286">
            <a:extLst>
              <a:ext uri="{FF2B5EF4-FFF2-40B4-BE49-F238E27FC236}">
                <a16:creationId xmlns:a16="http://schemas.microsoft.com/office/drawing/2014/main" id="{FF39F781-5EE7-4E15-AB78-253A76614FAA}"/>
              </a:ext>
            </a:extLst>
          </p:cNvPr>
          <p:cNvSpPr/>
          <p:nvPr/>
        </p:nvSpPr>
        <p:spPr>
          <a:xfrm>
            <a:off x="713434" y="4568145"/>
            <a:ext cx="3930648" cy="8169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8903B-F418-4BBD-8060-98ED4CAB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752062" cy="923330"/>
          </a:xfrm>
        </p:spPr>
        <p:txBody>
          <a:bodyPr/>
          <a:lstStyle/>
          <a:p>
            <a:r>
              <a:rPr lang="en-US"/>
              <a:t>Role of Contrast-Enhanced Ultrasonography (CEUS)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7F7B0-8018-4BDA-939E-AC53AA1D1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E2CE2-57BD-4D60-80AE-259F6CC6EA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CEUS: contrast-enhanced ultrasonography; IV: intravenous; CD: Crohn’s disease; POR: postoperative recurrence; IUS: intestinal ultrasound</a:t>
            </a:r>
          </a:p>
          <a:p>
            <a:r>
              <a:rPr lang="en-US"/>
              <a:t>1.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</a:t>
            </a:r>
            <a:r>
              <a:rPr lang="en-US"/>
              <a:t>, 11(7), 603. 2. Frias-Gomes, C., Torres, J., &amp; </a:t>
            </a:r>
            <a:r>
              <a:rPr lang="en-US" err="1"/>
              <a:t>Palmela</a:t>
            </a:r>
            <a:r>
              <a:rPr lang="en-US"/>
              <a:t>, C. (2022). </a:t>
            </a:r>
            <a:r>
              <a:rPr lang="en-US" i="1"/>
              <a:t>GE-Portuguese Journal of Gastroenterology</a:t>
            </a:r>
            <a:r>
              <a:rPr lang="en-US"/>
              <a:t>, 29(4), 223-239. 3. Medellin, A., Merrill, C., &amp; Wilson, S. R. (2018). </a:t>
            </a:r>
            <a:r>
              <a:rPr lang="en-US" i="1"/>
              <a:t>Abdominal Radiology</a:t>
            </a:r>
            <a:r>
              <a:rPr lang="en-US"/>
              <a:t>, 43(4), 918-933. 4. </a:t>
            </a:r>
            <a:r>
              <a:rPr lang="en-US" err="1"/>
              <a:t>Nylund</a:t>
            </a:r>
            <a:r>
              <a:rPr lang="en-US"/>
              <a:t>, K. (2017). </a:t>
            </a:r>
            <a:r>
              <a:rPr lang="en-US" i="1" err="1"/>
              <a:t>Ultraschall</a:t>
            </a:r>
            <a:r>
              <a:rPr lang="en-US" i="1"/>
              <a:t> in der </a:t>
            </a:r>
            <a:r>
              <a:rPr lang="en-US" i="1" err="1"/>
              <a:t>Medizin</a:t>
            </a:r>
            <a:r>
              <a:rPr lang="en-US" i="1"/>
              <a:t> </a:t>
            </a:r>
            <a:r>
              <a:rPr lang="en-US"/>
              <a:t>(Stuttgart, Germany : 1980), 38(3), e1–e15.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40760-E98B-45AD-BAA4-EC3A3821E203}"/>
              </a:ext>
            </a:extLst>
          </p:cNvPr>
          <p:cNvSpPr txBox="1"/>
          <p:nvPr/>
        </p:nvSpPr>
        <p:spPr>
          <a:xfrm>
            <a:off x="5064997" y="1458541"/>
            <a:ext cx="6511971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CEUS involves the administration of IV contrast agents (bolus injection of </a:t>
            </a:r>
            <a:r>
              <a:rPr lang="en-US" sz="1167" b="1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stabilised</a:t>
            </a: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microbubbles with gaseous content) that allows real-time </a:t>
            </a:r>
            <a:r>
              <a:rPr lang="en-US" sz="1167" b="1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visualisation</a:t>
            </a: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the small bowel microvasculature.</a:t>
            </a:r>
            <a:r>
              <a:rPr lang="en-US" sz="1167" b="1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IN" sz="2667" b="1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21EFD-E264-44F8-92F6-3203CBF8C6AD}"/>
              </a:ext>
            </a:extLst>
          </p:cNvPr>
          <p:cNvSpPr txBox="1"/>
          <p:nvPr/>
        </p:nvSpPr>
        <p:spPr>
          <a:xfrm>
            <a:off x="674955" y="4675920"/>
            <a:ext cx="4007603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CEUS 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shows peripheral enhancement of the mass with a central avascular component suggesting pus, consistent with an abscess 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cavity.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9BCD0A-C218-4CB2-9A86-6AD1C172A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35" t="52530" r="30"/>
          <a:stretch/>
        </p:blipFill>
        <p:spPr>
          <a:xfrm>
            <a:off x="713434" y="1472905"/>
            <a:ext cx="3930648" cy="25359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B17C55-D3EA-411A-984D-775F7A808E67}"/>
              </a:ext>
            </a:extLst>
          </p:cNvPr>
          <p:cNvSpPr txBox="1"/>
          <p:nvPr/>
        </p:nvSpPr>
        <p:spPr>
          <a:xfrm>
            <a:off x="601928" y="4024065"/>
            <a:ext cx="4007603" cy="47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reproduced from Medellin A, Merrill C &amp; Wilson SR (2018) </a:t>
            </a:r>
            <a:r>
              <a:rPr lang="en-IN" sz="833" i="1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Abdom</a:t>
            </a:r>
            <a:r>
              <a:rPr lang="en-IN" sz="833" i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N" sz="833" i="1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Radiol</a:t>
            </a:r>
            <a:r>
              <a:rPr lang="en-IN" sz="833" i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N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43:918–933.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(Attribution 4.0 International (CC BY 4.0).</a:t>
            </a:r>
          </a:p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https://creativecommons.org/licenses/by/4.0/legalcode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833" baseline="30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F3B9D9-AD0D-403D-8D30-6301F9A562DA}"/>
              </a:ext>
            </a:extLst>
          </p:cNvPr>
          <p:cNvSpPr txBox="1"/>
          <p:nvPr/>
        </p:nvSpPr>
        <p:spPr>
          <a:xfrm>
            <a:off x="601927" y="5533109"/>
            <a:ext cx="10816632" cy="3868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CEUS can be used to separate vascular from avascular intestinal/ peri-intestinal lesions including abscesses.</a:t>
            </a:r>
            <a:r>
              <a:rPr lang="en-US" sz="1333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82E63A-0D15-4AC4-8386-6F737755D0AC}"/>
              </a:ext>
            </a:extLst>
          </p:cNvPr>
          <p:cNvSpPr/>
          <p:nvPr/>
        </p:nvSpPr>
        <p:spPr>
          <a:xfrm>
            <a:off x="6246882" y="2778651"/>
            <a:ext cx="5205712" cy="46578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differentiate inflammatory and fibrotic strictures- inflammatory strictures are associated with loss of stratification and the presence of hyperemia on CEUS.</a:t>
            </a:r>
            <a:r>
              <a:rPr lang="en-US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US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6456A1-588A-475C-8A48-6CC53028DB0A}"/>
              </a:ext>
            </a:extLst>
          </p:cNvPr>
          <p:cNvSpPr/>
          <p:nvPr/>
        </p:nvSpPr>
        <p:spPr>
          <a:xfrm>
            <a:off x="6268211" y="3674482"/>
            <a:ext cx="5167366" cy="46578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Delimitation of fluid cavities helps to differentiate between abscess and inflammatory masses and helps in percutaneous drainage.</a:t>
            </a:r>
            <a:r>
              <a:rPr lang="en-US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  <a:endParaRPr lang="en-IN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AFBA10D-B63F-4941-95CB-98699BC4DD6F}"/>
              </a:ext>
            </a:extLst>
          </p:cNvPr>
          <p:cNvSpPr/>
          <p:nvPr/>
        </p:nvSpPr>
        <p:spPr>
          <a:xfrm>
            <a:off x="6268212" y="4584054"/>
            <a:ext cx="5184383" cy="46578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Detecting post-operative recurrence: higher concordance between 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CEUS and colonoscopy compared to IUS alone (</a:t>
            </a:r>
            <a:r>
              <a:rPr lang="en-IN" sz="1167" i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 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&lt; 0.001).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CD801-BEE4-45D6-B5E3-62FC935B9E87}"/>
              </a:ext>
            </a:extLst>
          </p:cNvPr>
          <p:cNvSpPr txBox="1"/>
          <p:nvPr/>
        </p:nvSpPr>
        <p:spPr>
          <a:xfrm>
            <a:off x="5064997" y="2230848"/>
            <a:ext cx="54964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Clinical utility of CEUS in management of CD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0D8F33-0602-409D-B195-E98D525B95AE}"/>
              </a:ext>
            </a:extLst>
          </p:cNvPr>
          <p:cNvGrpSpPr/>
          <p:nvPr/>
        </p:nvGrpSpPr>
        <p:grpSpPr>
          <a:xfrm>
            <a:off x="5141013" y="2557870"/>
            <a:ext cx="972005" cy="2752669"/>
            <a:chOff x="6148794" y="2697544"/>
            <a:chExt cx="686790" cy="2049172"/>
          </a:xfrm>
        </p:grpSpPr>
        <p:sp>
          <p:nvSpPr>
            <p:cNvPr id="24" name="Google Shape;1331;p74">
              <a:extLst>
                <a:ext uri="{FF2B5EF4-FFF2-40B4-BE49-F238E27FC236}">
                  <a16:creationId xmlns:a16="http://schemas.microsoft.com/office/drawing/2014/main" id="{D4054905-2E2B-4C65-8FB0-FEA51EE5C2E0}"/>
                </a:ext>
              </a:extLst>
            </p:cNvPr>
            <p:cNvSpPr/>
            <p:nvPr/>
          </p:nvSpPr>
          <p:spPr>
            <a:xfrm>
              <a:off x="6148794" y="4059926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768F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34;p74">
              <a:extLst>
                <a:ext uri="{FF2B5EF4-FFF2-40B4-BE49-F238E27FC236}">
                  <a16:creationId xmlns:a16="http://schemas.microsoft.com/office/drawing/2014/main" id="{87A2A1C7-D2D9-4E12-A7A9-8C02AEF1B626}"/>
                </a:ext>
              </a:extLst>
            </p:cNvPr>
            <p:cNvSpPr/>
            <p:nvPr/>
          </p:nvSpPr>
          <p:spPr>
            <a:xfrm>
              <a:off x="6148794" y="3382030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0A55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28;p74">
              <a:extLst>
                <a:ext uri="{FF2B5EF4-FFF2-40B4-BE49-F238E27FC236}">
                  <a16:creationId xmlns:a16="http://schemas.microsoft.com/office/drawing/2014/main" id="{0F6BAB44-FB2D-4A6E-9B83-523FB073BB4F}"/>
                </a:ext>
              </a:extLst>
            </p:cNvPr>
            <p:cNvSpPr/>
            <p:nvPr/>
          </p:nvSpPr>
          <p:spPr>
            <a:xfrm>
              <a:off x="6148794" y="2697544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1A5D8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raphic 31" descr="Magnifying glass">
            <a:extLst>
              <a:ext uri="{FF2B5EF4-FFF2-40B4-BE49-F238E27FC236}">
                <a16:creationId xmlns:a16="http://schemas.microsoft.com/office/drawing/2014/main" id="{7B19AF5B-78E9-41F9-8CDE-B21DDC09A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9470" y="4584053"/>
            <a:ext cx="605530" cy="605530"/>
          </a:xfrm>
          <a:prstGeom prst="rect">
            <a:avLst/>
          </a:prstGeom>
        </p:spPr>
      </p:pic>
      <p:pic>
        <p:nvPicPr>
          <p:cNvPr id="34" name="Graphic 33" descr="Disconnected">
            <a:extLst>
              <a:ext uri="{FF2B5EF4-FFF2-40B4-BE49-F238E27FC236}">
                <a16:creationId xmlns:a16="http://schemas.microsoft.com/office/drawing/2014/main" id="{CEB4349F-FCEB-4628-9EC7-7D9625845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42757" y="3564632"/>
            <a:ext cx="762000" cy="762000"/>
          </a:xfrm>
          <a:prstGeom prst="rect">
            <a:avLst/>
          </a:prstGeom>
        </p:spPr>
      </p:pic>
      <p:pic>
        <p:nvPicPr>
          <p:cNvPr id="36" name="Graphic 35" descr="Lightbulb and gear">
            <a:extLst>
              <a:ext uri="{FF2B5EF4-FFF2-40B4-BE49-F238E27FC236}">
                <a16:creationId xmlns:a16="http://schemas.microsoft.com/office/drawing/2014/main" id="{6773EBE8-FB71-4CB3-AD2C-D3C85EBDB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65876" y="2653592"/>
            <a:ext cx="699124" cy="6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871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567B-D7CF-43B5-9D88-EF291E28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1415020" cy="923330"/>
          </a:xfrm>
        </p:spPr>
        <p:txBody>
          <a:bodyPr/>
          <a:lstStyle/>
          <a:p>
            <a:r>
              <a:rPr lang="en-US"/>
              <a:t>Role of Small Intestine Contrast Ultrasonography (SICUS)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A59D2-7D9B-459B-9780-2D0A6AD9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B4B44-B4B8-4BBE-90F5-D36FE73CB4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SICUS: small intestine contrast ultrasonography; PEG: polyethylene glycol; CD: Crohn’s disease; IUS, intestinal ultrasound</a:t>
            </a:r>
          </a:p>
          <a:p>
            <a:r>
              <a:rPr lang="en-US"/>
              <a:t>1.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Switzerland),</a:t>
            </a:r>
            <a:r>
              <a:rPr lang="en-US"/>
              <a:t> 11(7), 603. 2. Frias-Gomes, C., Torres, J., &amp; </a:t>
            </a:r>
            <a:r>
              <a:rPr lang="en-US" err="1"/>
              <a:t>Palmela</a:t>
            </a:r>
            <a:r>
              <a:rPr lang="en-US"/>
              <a:t>, C. (2022). </a:t>
            </a:r>
            <a:r>
              <a:rPr lang="en-US" i="1"/>
              <a:t>GE-Portuguese Journal of Gastroenterology</a:t>
            </a:r>
            <a:r>
              <a:rPr lang="en-US"/>
              <a:t>, 29(4), 223-239. 3. Calabrese, E., et al. (2016) </a:t>
            </a:r>
            <a:r>
              <a:rPr lang="en-US" i="1"/>
              <a:t>Inflammatory bowel diseases</a:t>
            </a:r>
            <a:r>
              <a:rPr lang="en-US"/>
              <a:t>, 22(5), 1168-1183.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7970B-A5F5-4AEE-933B-5CDA7F12FBAE}"/>
              </a:ext>
            </a:extLst>
          </p:cNvPr>
          <p:cNvSpPr txBox="1"/>
          <p:nvPr/>
        </p:nvSpPr>
        <p:spPr>
          <a:xfrm>
            <a:off x="746383" y="1550757"/>
            <a:ext cx="10745640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SICUS involves the administration of an oral contrast agent such as PEG solution; ~30–40 min before the examination.</a:t>
            </a:r>
            <a:r>
              <a:rPr lang="en-US" sz="1167" b="1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9EB0D-0693-4C4E-BF91-D94D3CDE75D0}"/>
              </a:ext>
            </a:extLst>
          </p:cNvPr>
          <p:cNvSpPr txBox="1"/>
          <p:nvPr/>
        </p:nvSpPr>
        <p:spPr>
          <a:xfrm>
            <a:off x="746384" y="3007091"/>
            <a:ext cx="54964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Clinical utility of SICUS in management of CD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3AAA6E-6D6C-43B1-BEE3-AC8AEAF7D904}"/>
              </a:ext>
            </a:extLst>
          </p:cNvPr>
          <p:cNvGrpSpPr/>
          <p:nvPr/>
        </p:nvGrpSpPr>
        <p:grpSpPr>
          <a:xfrm>
            <a:off x="822399" y="3342786"/>
            <a:ext cx="949685" cy="2509445"/>
            <a:chOff x="6148794" y="2694679"/>
            <a:chExt cx="686790" cy="2061492"/>
          </a:xfrm>
        </p:grpSpPr>
        <p:sp>
          <p:nvSpPr>
            <p:cNvPr id="12" name="Google Shape;1331;p74">
              <a:extLst>
                <a:ext uri="{FF2B5EF4-FFF2-40B4-BE49-F238E27FC236}">
                  <a16:creationId xmlns:a16="http://schemas.microsoft.com/office/drawing/2014/main" id="{99366AB7-8754-41EF-B866-CC42F154747C}"/>
                </a:ext>
              </a:extLst>
            </p:cNvPr>
            <p:cNvSpPr/>
            <p:nvPr/>
          </p:nvSpPr>
          <p:spPr>
            <a:xfrm>
              <a:off x="6148794" y="4069381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768F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34;p74">
              <a:extLst>
                <a:ext uri="{FF2B5EF4-FFF2-40B4-BE49-F238E27FC236}">
                  <a16:creationId xmlns:a16="http://schemas.microsoft.com/office/drawing/2014/main" id="{75DCD84A-AA7C-407D-9DB8-45CC9D881160}"/>
                </a:ext>
              </a:extLst>
            </p:cNvPr>
            <p:cNvSpPr/>
            <p:nvPr/>
          </p:nvSpPr>
          <p:spPr>
            <a:xfrm>
              <a:off x="6148794" y="3382030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0A55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328;p74">
              <a:extLst>
                <a:ext uri="{FF2B5EF4-FFF2-40B4-BE49-F238E27FC236}">
                  <a16:creationId xmlns:a16="http://schemas.microsoft.com/office/drawing/2014/main" id="{18FF166C-36A5-4FB1-9904-39B324659A7E}"/>
                </a:ext>
              </a:extLst>
            </p:cNvPr>
            <p:cNvSpPr/>
            <p:nvPr/>
          </p:nvSpPr>
          <p:spPr>
            <a:xfrm>
              <a:off x="6148794" y="2694679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1A5D8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91525B5-2E7F-4030-8D39-418AE7792F11}"/>
              </a:ext>
            </a:extLst>
          </p:cNvPr>
          <p:cNvSpPr/>
          <p:nvPr/>
        </p:nvSpPr>
        <p:spPr>
          <a:xfrm>
            <a:off x="1143341" y="2625902"/>
            <a:ext cx="6096000" cy="27193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71477">
              <a:defRPr/>
            </a:pPr>
            <a:r>
              <a:rPr lang="en-US" sz="1167" b="1">
                <a:solidFill>
                  <a:srgbClr val="212121">
                    <a:lumMod val="90000"/>
                    <a:lumOff val="1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Cons: </a:t>
            </a: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time-consuming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endParaRPr lang="en-US" sz="1167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Google Shape;11764;p291">
            <a:extLst>
              <a:ext uri="{FF2B5EF4-FFF2-40B4-BE49-F238E27FC236}">
                <a16:creationId xmlns:a16="http://schemas.microsoft.com/office/drawing/2014/main" id="{CDEBA991-B47A-4E03-8770-16F68231AF77}"/>
              </a:ext>
            </a:extLst>
          </p:cNvPr>
          <p:cNvSpPr/>
          <p:nvPr/>
        </p:nvSpPr>
        <p:spPr>
          <a:xfrm>
            <a:off x="822399" y="2035493"/>
            <a:ext cx="259140" cy="25914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C2B98-9C46-4D7B-8E72-3A8EA4C0645C}"/>
              </a:ext>
            </a:extLst>
          </p:cNvPr>
          <p:cNvGrpSpPr/>
          <p:nvPr/>
        </p:nvGrpSpPr>
        <p:grpSpPr>
          <a:xfrm>
            <a:off x="823591" y="2622116"/>
            <a:ext cx="258000" cy="258000"/>
            <a:chOff x="6348979" y="4538284"/>
            <a:chExt cx="309600" cy="309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BF75B5-6187-4E77-9F3E-B5F419F10B5D}"/>
                </a:ext>
              </a:extLst>
            </p:cNvPr>
            <p:cNvSpPr/>
            <p:nvPr/>
          </p:nvSpPr>
          <p:spPr bwMode="auto">
            <a:xfrm>
              <a:off x="6348979" y="4538284"/>
              <a:ext cx="309600" cy="3096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8" name="Google Shape;11764;p291">
              <a:extLst>
                <a:ext uri="{FF2B5EF4-FFF2-40B4-BE49-F238E27FC236}">
                  <a16:creationId xmlns:a16="http://schemas.microsoft.com/office/drawing/2014/main" id="{E6FD7162-02B3-4985-BACF-B502C6FA22B0}"/>
                </a:ext>
              </a:extLst>
            </p:cNvPr>
            <p:cNvSpPr/>
            <p:nvPr/>
          </p:nvSpPr>
          <p:spPr>
            <a:xfrm>
              <a:off x="6371188" y="4559918"/>
              <a:ext cx="265181" cy="266331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>
                <a:defRPr/>
              </a:pPr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56C99-59C1-4391-AF10-214A5C005257}"/>
              </a:ext>
            </a:extLst>
          </p:cNvPr>
          <p:cNvSpPr/>
          <p:nvPr/>
        </p:nvSpPr>
        <p:spPr>
          <a:xfrm>
            <a:off x="1143341" y="1998561"/>
            <a:ext cx="9949962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167" b="1">
                <a:solidFill>
                  <a:srgbClr val="3499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Pros: </a:t>
            </a: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better visualization of the small bowel loops filled with oral contrast increases the </a:t>
            </a:r>
            <a:r>
              <a:rPr lang="en-US" sz="1167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localisation</a:t>
            </a: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extension, and detection of strictures and </a:t>
            </a:r>
            <a:r>
              <a:rPr lang="en-IN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penetrating complications.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244B27-018A-4AF5-82C6-683C968CA92C}"/>
              </a:ext>
            </a:extLst>
          </p:cNvPr>
          <p:cNvSpPr/>
          <p:nvPr/>
        </p:nvSpPr>
        <p:spPr>
          <a:xfrm>
            <a:off x="1949597" y="3519377"/>
            <a:ext cx="9072821" cy="407192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571477">
              <a:defRPr/>
            </a:pPr>
            <a:r>
              <a:rPr lang="en-IN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SICUS has </a:t>
            </a:r>
            <a:r>
              <a:rPr lang="en-US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 sensitivity for detecting strictures when compared to IUS (89–94 vs. 74–76%).</a:t>
            </a:r>
            <a:r>
              <a:rPr lang="en-US" sz="1167" kern="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4669EE-9724-4F3A-B3C8-B0E7AF07A447}"/>
              </a:ext>
            </a:extLst>
          </p:cNvPr>
          <p:cNvSpPr/>
          <p:nvPr/>
        </p:nvSpPr>
        <p:spPr>
          <a:xfrm>
            <a:off x="1949598" y="4393912"/>
            <a:ext cx="8629798" cy="407192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571477">
              <a:defRPr/>
            </a:pPr>
            <a:r>
              <a:rPr lang="en-US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Shows a good accuracy in detecting ileal stenosis and </a:t>
            </a:r>
            <a:r>
              <a:rPr lang="en-IN" sz="1167" kern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prestenotic</a:t>
            </a:r>
            <a:r>
              <a:rPr lang="en-IN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dilation.</a:t>
            </a:r>
            <a:r>
              <a:rPr lang="en-IN" sz="1167" kern="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IN" sz="1167" ker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14BDE0F-72D3-40A5-8F28-AA6076EA6214}"/>
              </a:ext>
            </a:extLst>
          </p:cNvPr>
          <p:cNvSpPr/>
          <p:nvPr/>
        </p:nvSpPr>
        <p:spPr>
          <a:xfrm>
            <a:off x="1949598" y="5187186"/>
            <a:ext cx="8957635" cy="407192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571477">
              <a:defRPr/>
            </a:pPr>
            <a:r>
              <a:rPr lang="en-US" sz="1167" ker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Non-invasive alternative technique to assess small bowel lesions and monitor CD extent changes over time.</a:t>
            </a:r>
            <a:r>
              <a:rPr lang="en-US" sz="1167" kern="0" baseline="3000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IN" sz="1167" ker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Graphic 24" descr="Upward trend">
            <a:extLst>
              <a:ext uri="{FF2B5EF4-FFF2-40B4-BE49-F238E27FC236}">
                <a16:creationId xmlns:a16="http://schemas.microsoft.com/office/drawing/2014/main" id="{563EF05B-B4E0-4CF8-ABA4-5888C6C87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188" y="3434555"/>
            <a:ext cx="618107" cy="618107"/>
          </a:xfrm>
          <a:prstGeom prst="rect">
            <a:avLst/>
          </a:prstGeom>
        </p:spPr>
      </p:pic>
      <p:pic>
        <p:nvPicPr>
          <p:cNvPr id="27" name="Graphic 26" descr="Bar chart RTL">
            <a:extLst>
              <a:ext uri="{FF2B5EF4-FFF2-40B4-BE49-F238E27FC236}">
                <a16:creationId xmlns:a16="http://schemas.microsoft.com/office/drawing/2014/main" id="{5C3A465E-320C-4B26-876F-7E126B8EE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8621" y="4309537"/>
            <a:ext cx="602134" cy="602134"/>
          </a:xfrm>
          <a:prstGeom prst="rect">
            <a:avLst/>
          </a:prstGeom>
        </p:spPr>
      </p:pic>
      <p:pic>
        <p:nvPicPr>
          <p:cNvPr id="29" name="Graphic 28" descr="Circles with arrows">
            <a:extLst>
              <a:ext uri="{FF2B5EF4-FFF2-40B4-BE49-F238E27FC236}">
                <a16:creationId xmlns:a16="http://schemas.microsoft.com/office/drawing/2014/main" id="{F0F75354-D72A-4DF5-A094-5098A32E10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3539" y="5098370"/>
            <a:ext cx="618106" cy="6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18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8E88-1150-43E7-9910-F21EBBE49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" y="378458"/>
            <a:ext cx="10969019" cy="923330"/>
          </a:xfrm>
        </p:spPr>
        <p:txBody>
          <a:bodyPr/>
          <a:lstStyle/>
          <a:p>
            <a:r>
              <a:rPr lang="en-US"/>
              <a:t>Recommendations for basic techniques for SICUS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A395D-7A8F-42B8-A048-9441B0155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0CFC0F-45FD-4F07-9FFA-8B6DA83C18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SICUS: small intestine contrast ultrasonography; PEG: polyethylene glycol</a:t>
            </a:r>
          </a:p>
          <a:p>
            <a:r>
              <a:rPr lang="en-US"/>
              <a:t>Taylor, S. (2017). </a:t>
            </a:r>
            <a:r>
              <a:rPr lang="en-US" i="1"/>
              <a:t>European radiology</a:t>
            </a:r>
            <a:r>
              <a:rPr lang="en-US"/>
              <a:t>, 27(6), 2570–2582.</a:t>
            </a:r>
          </a:p>
        </p:txBody>
      </p:sp>
      <p:sp>
        <p:nvSpPr>
          <p:cNvPr id="6" name="Google Shape;7186;p213">
            <a:extLst>
              <a:ext uri="{FF2B5EF4-FFF2-40B4-BE49-F238E27FC236}">
                <a16:creationId xmlns:a16="http://schemas.microsoft.com/office/drawing/2014/main" id="{C04569DC-C9D5-44A9-8976-E4B6FA2C2557}"/>
              </a:ext>
            </a:extLst>
          </p:cNvPr>
          <p:cNvSpPr/>
          <p:nvPr/>
        </p:nvSpPr>
        <p:spPr>
          <a:xfrm>
            <a:off x="617615" y="1903423"/>
            <a:ext cx="2136327" cy="888349"/>
          </a:xfrm>
          <a:custGeom>
            <a:avLst/>
            <a:gdLst/>
            <a:ahLst/>
            <a:cxnLst/>
            <a:rect l="l" t="t" r="r" b="b"/>
            <a:pathLst>
              <a:path w="1770228" h="708091" extrusionOk="0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329958" tIns="17458" rIns="295021" bIns="17458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275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" name="Google Shape;7187;p213">
            <a:extLst>
              <a:ext uri="{FF2B5EF4-FFF2-40B4-BE49-F238E27FC236}">
                <a16:creationId xmlns:a16="http://schemas.microsoft.com/office/drawing/2014/main" id="{C4F713D8-F2C5-411D-817E-CD32AB871285}"/>
              </a:ext>
            </a:extLst>
          </p:cNvPr>
          <p:cNvSpPr/>
          <p:nvPr/>
        </p:nvSpPr>
        <p:spPr>
          <a:xfrm>
            <a:off x="617615" y="2916141"/>
            <a:ext cx="2136327" cy="888349"/>
          </a:xfrm>
          <a:custGeom>
            <a:avLst/>
            <a:gdLst/>
            <a:ahLst/>
            <a:cxnLst/>
            <a:rect l="l" t="t" r="r" b="b"/>
            <a:pathLst>
              <a:path w="1770228" h="708091" extrusionOk="0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329958" tIns="17458" rIns="295021" bIns="17458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275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" name="Google Shape;7188;p213">
            <a:extLst>
              <a:ext uri="{FF2B5EF4-FFF2-40B4-BE49-F238E27FC236}">
                <a16:creationId xmlns:a16="http://schemas.microsoft.com/office/drawing/2014/main" id="{40223353-3F5C-49AE-9EF4-748BA0F949EF}"/>
              </a:ext>
            </a:extLst>
          </p:cNvPr>
          <p:cNvSpPr/>
          <p:nvPr/>
        </p:nvSpPr>
        <p:spPr>
          <a:xfrm>
            <a:off x="617615" y="3928861"/>
            <a:ext cx="2136327" cy="888349"/>
          </a:xfrm>
          <a:custGeom>
            <a:avLst/>
            <a:gdLst/>
            <a:ahLst/>
            <a:cxnLst/>
            <a:rect l="l" t="t" r="r" b="b"/>
            <a:pathLst>
              <a:path w="1770228" h="708091" extrusionOk="0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29958" tIns="17458" rIns="295021" bIns="17458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275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" name="Google Shape;7189;p213">
            <a:extLst>
              <a:ext uri="{FF2B5EF4-FFF2-40B4-BE49-F238E27FC236}">
                <a16:creationId xmlns:a16="http://schemas.microsoft.com/office/drawing/2014/main" id="{810279D5-EB76-474E-A9C1-708DE4A46490}"/>
              </a:ext>
            </a:extLst>
          </p:cNvPr>
          <p:cNvSpPr/>
          <p:nvPr/>
        </p:nvSpPr>
        <p:spPr>
          <a:xfrm>
            <a:off x="617615" y="4962723"/>
            <a:ext cx="2136327" cy="888349"/>
          </a:xfrm>
          <a:custGeom>
            <a:avLst/>
            <a:gdLst/>
            <a:ahLst/>
            <a:cxnLst/>
            <a:rect l="l" t="t" r="r" b="b"/>
            <a:pathLst>
              <a:path w="1770228" h="708091" extrusionOk="0">
                <a:moveTo>
                  <a:pt x="0" y="0"/>
                </a:moveTo>
                <a:lnTo>
                  <a:pt x="1416183" y="0"/>
                </a:lnTo>
                <a:lnTo>
                  <a:pt x="1770228" y="354046"/>
                </a:lnTo>
                <a:lnTo>
                  <a:pt x="1416183" y="708091"/>
                </a:lnTo>
                <a:lnTo>
                  <a:pt x="0" y="708091"/>
                </a:lnTo>
                <a:lnTo>
                  <a:pt x="354046" y="3540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329958" tIns="17458" rIns="295021" bIns="17458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275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" name="Google Shape;7194;p213">
            <a:extLst>
              <a:ext uri="{FF2B5EF4-FFF2-40B4-BE49-F238E27FC236}">
                <a16:creationId xmlns:a16="http://schemas.microsoft.com/office/drawing/2014/main" id="{121805FC-947E-4282-809D-107EC6B480E5}"/>
              </a:ext>
            </a:extLst>
          </p:cNvPr>
          <p:cNvSpPr/>
          <p:nvPr/>
        </p:nvSpPr>
        <p:spPr>
          <a:xfrm>
            <a:off x="3231699" y="2158693"/>
            <a:ext cx="375279" cy="390131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5" name="Google Shape;7195;p213">
            <a:extLst>
              <a:ext uri="{FF2B5EF4-FFF2-40B4-BE49-F238E27FC236}">
                <a16:creationId xmlns:a16="http://schemas.microsoft.com/office/drawing/2014/main" id="{AA3DFF00-5C1C-4628-8BEB-C1E205A4E6EA}"/>
              </a:ext>
            </a:extLst>
          </p:cNvPr>
          <p:cNvSpPr/>
          <p:nvPr/>
        </p:nvSpPr>
        <p:spPr>
          <a:xfrm>
            <a:off x="3231699" y="3193068"/>
            <a:ext cx="375279" cy="390131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" name="Google Shape;7196;p213">
            <a:extLst>
              <a:ext uri="{FF2B5EF4-FFF2-40B4-BE49-F238E27FC236}">
                <a16:creationId xmlns:a16="http://schemas.microsoft.com/office/drawing/2014/main" id="{7E8728E8-E9EB-4085-8D00-15022C86A3BF}"/>
              </a:ext>
            </a:extLst>
          </p:cNvPr>
          <p:cNvSpPr/>
          <p:nvPr/>
        </p:nvSpPr>
        <p:spPr>
          <a:xfrm>
            <a:off x="3231699" y="4155170"/>
            <a:ext cx="375279" cy="390131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7197;p213">
            <a:extLst>
              <a:ext uri="{FF2B5EF4-FFF2-40B4-BE49-F238E27FC236}">
                <a16:creationId xmlns:a16="http://schemas.microsoft.com/office/drawing/2014/main" id="{FFD196B4-4AA7-47EE-BCC3-E8A5E5E2D53D}"/>
              </a:ext>
            </a:extLst>
          </p:cNvPr>
          <p:cNvSpPr/>
          <p:nvPr/>
        </p:nvSpPr>
        <p:spPr>
          <a:xfrm>
            <a:off x="3231699" y="5189545"/>
            <a:ext cx="375279" cy="390131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7C972F-C3E3-4EBE-8752-234C4161D8BD}"/>
              </a:ext>
            </a:extLst>
          </p:cNvPr>
          <p:cNvSpPr/>
          <p:nvPr/>
        </p:nvSpPr>
        <p:spPr>
          <a:xfrm>
            <a:off x="3701143" y="2103940"/>
            <a:ext cx="7191055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Recommended contrast agents include but are not limited to mannitol, sorbitol, lactulose and PEG.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737042-7250-4994-8E18-85D99F4E569B}"/>
              </a:ext>
            </a:extLst>
          </p:cNvPr>
          <p:cNvSpPr/>
          <p:nvPr/>
        </p:nvSpPr>
        <p:spPr>
          <a:xfrm>
            <a:off x="3701143" y="3219251"/>
            <a:ext cx="658948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optimal volume of the oral contrast agent should be less than 500 ml.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635BDD-7045-4BF5-9727-08A9BCD99DF0}"/>
              </a:ext>
            </a:extLst>
          </p:cNvPr>
          <p:cNvSpPr/>
          <p:nvPr/>
        </p:nvSpPr>
        <p:spPr>
          <a:xfrm>
            <a:off x="3764643" y="4231457"/>
            <a:ext cx="6096000" cy="29745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ingestion time for the oral contrast should be 45 minutes.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C95E4E-3F4F-4991-8AAA-5FA454C3D607}"/>
              </a:ext>
            </a:extLst>
          </p:cNvPr>
          <p:cNvSpPr/>
          <p:nvPr/>
        </p:nvSpPr>
        <p:spPr>
          <a:xfrm>
            <a:off x="3764644" y="5206784"/>
            <a:ext cx="7991928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3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Laxative bowel preparation administration and spasmolytic agents are not recommended.</a:t>
            </a:r>
          </a:p>
        </p:txBody>
      </p:sp>
      <p:pic>
        <p:nvPicPr>
          <p:cNvPr id="27" name="Graphic 26" descr="Medicine">
            <a:extLst>
              <a:ext uri="{FF2B5EF4-FFF2-40B4-BE49-F238E27FC236}">
                <a16:creationId xmlns:a16="http://schemas.microsoft.com/office/drawing/2014/main" id="{61BDC146-782D-4836-AF20-E449C0B9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7876" y="5006876"/>
            <a:ext cx="751942" cy="751942"/>
          </a:xfrm>
          <a:prstGeom prst="rect">
            <a:avLst/>
          </a:prstGeom>
        </p:spPr>
      </p:pic>
      <p:pic>
        <p:nvPicPr>
          <p:cNvPr id="29" name="Graphic 28" descr="Eye dropper">
            <a:extLst>
              <a:ext uri="{FF2B5EF4-FFF2-40B4-BE49-F238E27FC236}">
                <a16:creationId xmlns:a16="http://schemas.microsoft.com/office/drawing/2014/main" id="{E71C9F60-3CC9-45D3-A2DD-EC8737238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99802" y="1966478"/>
            <a:ext cx="762000" cy="762000"/>
          </a:xfrm>
          <a:prstGeom prst="rect">
            <a:avLst/>
          </a:prstGeom>
        </p:spPr>
      </p:pic>
      <p:pic>
        <p:nvPicPr>
          <p:cNvPr id="31" name="Graphic 30" descr="Beaker">
            <a:extLst>
              <a:ext uri="{FF2B5EF4-FFF2-40B4-BE49-F238E27FC236}">
                <a16:creationId xmlns:a16="http://schemas.microsoft.com/office/drawing/2014/main" id="{EF313859-CB04-44E0-9BAC-287FE4BB77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9802" y="2953347"/>
            <a:ext cx="762000" cy="762000"/>
          </a:xfrm>
          <a:prstGeom prst="rect">
            <a:avLst/>
          </a:prstGeom>
        </p:spPr>
      </p:pic>
      <p:pic>
        <p:nvPicPr>
          <p:cNvPr id="33" name="Graphic 32" descr="Hourglass">
            <a:extLst>
              <a:ext uri="{FF2B5EF4-FFF2-40B4-BE49-F238E27FC236}">
                <a16:creationId xmlns:a16="http://schemas.microsoft.com/office/drawing/2014/main" id="{4EA1242B-4753-410A-990A-7777807BB8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9802" y="399203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434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03B-F418-4BBD-8060-98ED4CAB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Role of SICUS for assessment of post-operative recurrence in CD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7F7B0-8018-4BDA-939E-AC53AA1D1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E2CE2-57BD-4D60-80AE-259F6CC6EA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CEUS: contrast-enhanced ultrasonography; IV: intravenous; CD: Crohn’s disease; POR: postoperative recurrence; IUS: intestinal ultrasound</a:t>
            </a:r>
          </a:p>
          <a:p>
            <a:r>
              <a:rPr lang="en-US"/>
              <a:t>1.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</a:t>
            </a:r>
            <a:r>
              <a:rPr lang="en-US"/>
              <a:t>, 11(7), 603. 2. Frias-Gomes, C., Torres, J., &amp; </a:t>
            </a:r>
            <a:r>
              <a:rPr lang="en-US" err="1"/>
              <a:t>Palmela</a:t>
            </a:r>
            <a:r>
              <a:rPr lang="en-US"/>
              <a:t>, C. (2022). </a:t>
            </a:r>
            <a:r>
              <a:rPr lang="en-US" i="1"/>
              <a:t>GE-Portuguese Journal of Gastroenterology</a:t>
            </a:r>
            <a:r>
              <a:rPr lang="en-US"/>
              <a:t>, 29(4), 223-239. 3. Medellin, A., Merrill, C., &amp; Wilson, S. R. (2018). </a:t>
            </a:r>
            <a:r>
              <a:rPr lang="en-US" i="1"/>
              <a:t>Abdominal Radiology</a:t>
            </a:r>
            <a:r>
              <a:rPr lang="en-US"/>
              <a:t>, 43(4), 918-933. 4. </a:t>
            </a:r>
            <a:r>
              <a:rPr lang="en-US" err="1"/>
              <a:t>Nylund</a:t>
            </a:r>
            <a:r>
              <a:rPr lang="en-US"/>
              <a:t>, K. (2017). </a:t>
            </a:r>
            <a:r>
              <a:rPr lang="en-US" i="1" err="1"/>
              <a:t>Ultraschall</a:t>
            </a:r>
            <a:r>
              <a:rPr lang="en-US" i="1"/>
              <a:t> in der </a:t>
            </a:r>
            <a:r>
              <a:rPr lang="en-US" i="1" err="1"/>
              <a:t>Medizin</a:t>
            </a:r>
            <a:r>
              <a:rPr lang="en-US" i="1"/>
              <a:t> </a:t>
            </a:r>
            <a:r>
              <a:rPr lang="en-US"/>
              <a:t>(Stuttgart, Germany : 1980), 38(3), e1–e15.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CD801-BEE4-45D6-B5E3-62FC935B9E87}"/>
              </a:ext>
            </a:extLst>
          </p:cNvPr>
          <p:cNvSpPr txBox="1"/>
          <p:nvPr/>
        </p:nvSpPr>
        <p:spPr>
          <a:xfrm>
            <a:off x="6268590" y="1672258"/>
            <a:ext cx="54964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Clinical utility of SICUS in management of CD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0D8F33-0602-409D-B195-E98D525B95AE}"/>
              </a:ext>
            </a:extLst>
          </p:cNvPr>
          <p:cNvGrpSpPr/>
          <p:nvPr/>
        </p:nvGrpSpPr>
        <p:grpSpPr>
          <a:xfrm>
            <a:off x="6268590" y="2169409"/>
            <a:ext cx="972005" cy="2765370"/>
            <a:chOff x="6148794" y="2697544"/>
            <a:chExt cx="686790" cy="2058627"/>
          </a:xfrm>
        </p:grpSpPr>
        <p:sp>
          <p:nvSpPr>
            <p:cNvPr id="24" name="Google Shape;1331;p74">
              <a:extLst>
                <a:ext uri="{FF2B5EF4-FFF2-40B4-BE49-F238E27FC236}">
                  <a16:creationId xmlns:a16="http://schemas.microsoft.com/office/drawing/2014/main" id="{D4054905-2E2B-4C65-8FB0-FEA51EE5C2E0}"/>
                </a:ext>
              </a:extLst>
            </p:cNvPr>
            <p:cNvSpPr/>
            <p:nvPr/>
          </p:nvSpPr>
          <p:spPr>
            <a:xfrm>
              <a:off x="6148794" y="4069381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768F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34;p74">
              <a:extLst>
                <a:ext uri="{FF2B5EF4-FFF2-40B4-BE49-F238E27FC236}">
                  <a16:creationId xmlns:a16="http://schemas.microsoft.com/office/drawing/2014/main" id="{87A2A1C7-D2D9-4E12-A7A9-8C02AEF1B626}"/>
                </a:ext>
              </a:extLst>
            </p:cNvPr>
            <p:cNvSpPr/>
            <p:nvPr/>
          </p:nvSpPr>
          <p:spPr>
            <a:xfrm>
              <a:off x="6148794" y="3382030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0A55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28;p74">
              <a:extLst>
                <a:ext uri="{FF2B5EF4-FFF2-40B4-BE49-F238E27FC236}">
                  <a16:creationId xmlns:a16="http://schemas.microsoft.com/office/drawing/2014/main" id="{0F6BAB44-FB2D-4A6E-9B83-523FB073BB4F}"/>
                </a:ext>
              </a:extLst>
            </p:cNvPr>
            <p:cNvSpPr/>
            <p:nvPr/>
          </p:nvSpPr>
          <p:spPr>
            <a:xfrm>
              <a:off x="6148794" y="2697544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1A5D8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89E4FD-4C84-45CF-AB69-9CB6AE713C10}"/>
              </a:ext>
            </a:extLst>
          </p:cNvPr>
          <p:cNvSpPr/>
          <p:nvPr/>
        </p:nvSpPr>
        <p:spPr>
          <a:xfrm>
            <a:off x="7487473" y="2312146"/>
            <a:ext cx="4277570" cy="428577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571477">
              <a:defRPr/>
            </a:pPr>
            <a:r>
              <a:rPr lang="en-IN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SICUS is </a:t>
            </a:r>
            <a:r>
              <a:rPr lang="en-US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superior to standard IUS examination for detecting POR with an overall accuracy of 92%.</a:t>
            </a:r>
            <a:r>
              <a:rPr lang="en-US" sz="1167" kern="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US" sz="1167" ker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45D187-7EB9-46F7-8AD2-CF93C41C7B71}"/>
              </a:ext>
            </a:extLst>
          </p:cNvPr>
          <p:cNvSpPr/>
          <p:nvPr/>
        </p:nvSpPr>
        <p:spPr>
          <a:xfrm>
            <a:off x="7458012" y="3317763"/>
            <a:ext cx="4307032" cy="428577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571477">
              <a:defRPr/>
            </a:pPr>
            <a:r>
              <a:rPr lang="en-US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SICUS has a higher sensitivity (99 vs 82%), but lower specificity (74 vs. 88%) </a:t>
            </a:r>
            <a:r>
              <a:rPr lang="en-IN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 IUS.</a:t>
            </a:r>
            <a:r>
              <a:rPr lang="en-IN" sz="1167" kern="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IN" sz="1167" ker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9E64CA-7000-4715-A42B-2F711FAD87E2}"/>
              </a:ext>
            </a:extLst>
          </p:cNvPr>
          <p:cNvSpPr txBox="1"/>
          <p:nvPr/>
        </p:nvSpPr>
        <p:spPr>
          <a:xfrm>
            <a:off x="7487474" y="4222294"/>
            <a:ext cx="4307033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correlation of SICUS with endoscopic findings after ileocolonic resection.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IN" sz="1167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Google Shape;7869;p233">
            <a:extLst>
              <a:ext uri="{FF2B5EF4-FFF2-40B4-BE49-F238E27FC236}">
                <a16:creationId xmlns:a16="http://schemas.microsoft.com/office/drawing/2014/main" id="{6114A859-DE79-4F6D-ADD9-6188C9B23C30}"/>
              </a:ext>
            </a:extLst>
          </p:cNvPr>
          <p:cNvSpPr/>
          <p:nvPr/>
        </p:nvSpPr>
        <p:spPr>
          <a:xfrm rot="18997108" flipV="1">
            <a:off x="3290186" y="3250723"/>
            <a:ext cx="383564" cy="5650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8238"/>
                </a:moveTo>
                <a:lnTo>
                  <a:pt x="96477" y="48238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28" name="Google Shape;7870;p233">
            <a:extLst>
              <a:ext uri="{FF2B5EF4-FFF2-40B4-BE49-F238E27FC236}">
                <a16:creationId xmlns:a16="http://schemas.microsoft.com/office/drawing/2014/main" id="{73B4F41F-015B-473C-B61D-75EDCD4A5800}"/>
              </a:ext>
            </a:extLst>
          </p:cNvPr>
          <p:cNvSpPr/>
          <p:nvPr/>
        </p:nvSpPr>
        <p:spPr>
          <a:xfrm>
            <a:off x="3576620" y="1661180"/>
            <a:ext cx="1500000" cy="1500000"/>
          </a:xfrm>
          <a:custGeom>
            <a:avLst/>
            <a:gdLst/>
            <a:ahLst/>
            <a:cxnLst/>
            <a:rect l="l" t="t" r="r" b="b"/>
            <a:pathLst>
              <a:path w="661361" h="661361" extrusionOk="0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46" tIns="88646" rIns="88646" bIns="88646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2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0" name="Google Shape;7873;p233">
            <a:extLst>
              <a:ext uri="{FF2B5EF4-FFF2-40B4-BE49-F238E27FC236}">
                <a16:creationId xmlns:a16="http://schemas.microsoft.com/office/drawing/2014/main" id="{51E82A88-725A-421F-B57E-1D601D55E254}"/>
              </a:ext>
            </a:extLst>
          </p:cNvPr>
          <p:cNvSpPr/>
          <p:nvPr/>
        </p:nvSpPr>
        <p:spPr>
          <a:xfrm>
            <a:off x="2413420" y="3382022"/>
            <a:ext cx="1073233" cy="1073229"/>
          </a:xfrm>
          <a:custGeom>
            <a:avLst/>
            <a:gdLst/>
            <a:ahLst/>
            <a:cxnLst/>
            <a:rect l="l" t="t" r="r" b="b"/>
            <a:pathLst>
              <a:path w="661361" h="661361" extrusionOk="0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88646" tIns="88646" rIns="88646" bIns="88646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1" name="Google Shape;7876;p233">
            <a:extLst>
              <a:ext uri="{FF2B5EF4-FFF2-40B4-BE49-F238E27FC236}">
                <a16:creationId xmlns:a16="http://schemas.microsoft.com/office/drawing/2014/main" id="{7D247E94-265F-4AAD-9700-57AF9DE29585}"/>
              </a:ext>
            </a:extLst>
          </p:cNvPr>
          <p:cNvSpPr/>
          <p:nvPr/>
        </p:nvSpPr>
        <p:spPr>
          <a:xfrm rot="2539609" flipH="1">
            <a:off x="2042407" y="3267999"/>
            <a:ext cx="400769" cy="667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48238"/>
                </a:moveTo>
                <a:lnTo>
                  <a:pt x="96477" y="48238"/>
                </a:lnTo>
              </a:path>
            </a:pathLst>
          </a:custGeom>
          <a:noFill/>
          <a:ln w="1270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sp>
      <p:sp>
        <p:nvSpPr>
          <p:cNvPr id="33" name="Google Shape;7877;p233">
            <a:extLst>
              <a:ext uri="{FF2B5EF4-FFF2-40B4-BE49-F238E27FC236}">
                <a16:creationId xmlns:a16="http://schemas.microsoft.com/office/drawing/2014/main" id="{9A058573-36B7-4AF2-AAE0-90A1881B4AF4}"/>
              </a:ext>
            </a:extLst>
          </p:cNvPr>
          <p:cNvSpPr/>
          <p:nvPr/>
        </p:nvSpPr>
        <p:spPr>
          <a:xfrm>
            <a:off x="1071775" y="1645461"/>
            <a:ext cx="1500000" cy="1500000"/>
          </a:xfrm>
          <a:custGeom>
            <a:avLst/>
            <a:gdLst/>
            <a:ahLst/>
            <a:cxnLst/>
            <a:rect l="l" t="t" r="r" b="b"/>
            <a:pathLst>
              <a:path w="661361" h="661361" extrusionOk="0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8646" tIns="88646" rIns="88646" bIns="88646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2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" name="Google Shape;2020;p93">
            <a:extLst>
              <a:ext uri="{FF2B5EF4-FFF2-40B4-BE49-F238E27FC236}">
                <a16:creationId xmlns:a16="http://schemas.microsoft.com/office/drawing/2014/main" id="{7F58FB46-5DC8-4B23-8B74-8831CB5A27D0}"/>
              </a:ext>
            </a:extLst>
          </p:cNvPr>
          <p:cNvSpPr txBox="1"/>
          <p:nvPr/>
        </p:nvSpPr>
        <p:spPr>
          <a:xfrm>
            <a:off x="1290763" y="2257877"/>
            <a:ext cx="1062025" cy="275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08486" fontAlgn="base">
              <a:buClr>
                <a:srgbClr val="FFFFFF"/>
              </a:buClr>
              <a:buSzPts val="1400"/>
              <a:defRPr/>
            </a:pPr>
            <a:r>
              <a:rPr lang="en-US" sz="11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Gold standard for assessing POR</a:t>
            </a:r>
            <a:r>
              <a:rPr lang="en-US" sz="1167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C8E5E-CE12-495A-A9CE-87121B9B48CF}"/>
              </a:ext>
            </a:extLst>
          </p:cNvPr>
          <p:cNvSpPr/>
          <p:nvPr/>
        </p:nvSpPr>
        <p:spPr>
          <a:xfrm>
            <a:off x="3486653" y="2103404"/>
            <a:ext cx="1723447" cy="63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486" fontAlgn="base">
              <a:buClr>
                <a:srgbClr val="FFFFFF"/>
              </a:buClr>
              <a:buSzPts val="1400"/>
              <a:defRPr/>
            </a:pPr>
            <a:r>
              <a:rPr lang="en-US" sz="11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Non-invasive alternatives for assessing POR</a:t>
            </a:r>
            <a:r>
              <a:rPr lang="en-US" sz="1167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1</a:t>
            </a:r>
          </a:p>
        </p:txBody>
      </p:sp>
      <p:sp>
        <p:nvSpPr>
          <p:cNvPr id="37" name="Google Shape;2031;p93">
            <a:extLst>
              <a:ext uri="{FF2B5EF4-FFF2-40B4-BE49-F238E27FC236}">
                <a16:creationId xmlns:a16="http://schemas.microsoft.com/office/drawing/2014/main" id="{FF81D3C8-6BA4-4569-A43F-A9D25FEA0369}"/>
              </a:ext>
            </a:extLst>
          </p:cNvPr>
          <p:cNvSpPr txBox="1"/>
          <p:nvPr/>
        </p:nvSpPr>
        <p:spPr>
          <a:xfrm>
            <a:off x="2464034" y="3723880"/>
            <a:ext cx="972005" cy="3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08486" fontAlgn="base">
              <a:buClr>
                <a:srgbClr val="FFFFFF"/>
              </a:buClr>
              <a:buSzPts val="1400"/>
              <a:defRPr/>
            </a:pPr>
            <a:r>
              <a:rPr lang="en-US" sz="11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IUS parameters to predict POR</a:t>
            </a:r>
            <a:r>
              <a:rPr lang="en-US" sz="1167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1</a:t>
            </a:r>
          </a:p>
        </p:txBody>
      </p:sp>
      <p:sp>
        <p:nvSpPr>
          <p:cNvPr id="38" name="Google Shape;2021;p93">
            <a:extLst>
              <a:ext uri="{FF2B5EF4-FFF2-40B4-BE49-F238E27FC236}">
                <a16:creationId xmlns:a16="http://schemas.microsoft.com/office/drawing/2014/main" id="{582EC261-D167-410A-8F3E-8B7B064DCCC6}"/>
              </a:ext>
            </a:extLst>
          </p:cNvPr>
          <p:cNvSpPr txBox="1"/>
          <p:nvPr/>
        </p:nvSpPr>
        <p:spPr>
          <a:xfrm>
            <a:off x="869174" y="3124131"/>
            <a:ext cx="188268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defTabSz="608486" fontAlgn="base">
              <a:buClr>
                <a:srgbClr val="7F7F7F"/>
              </a:buClr>
              <a:buSzPts val="1000"/>
              <a:defRPr/>
            </a:pPr>
            <a:r>
              <a:rPr lang="en-US" sz="1167" b="1" err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Ileocoloscopy</a:t>
            </a:r>
            <a:endParaRPr lang="en-US" sz="1167" b="1">
              <a:solidFill>
                <a:srgbClr val="00A0DF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  <p:sp>
        <p:nvSpPr>
          <p:cNvPr id="39" name="Google Shape;2027;p93">
            <a:extLst>
              <a:ext uri="{FF2B5EF4-FFF2-40B4-BE49-F238E27FC236}">
                <a16:creationId xmlns:a16="http://schemas.microsoft.com/office/drawing/2014/main" id="{880FA0AC-6296-45F5-902E-65032600E74D}"/>
              </a:ext>
            </a:extLst>
          </p:cNvPr>
          <p:cNvSpPr txBox="1"/>
          <p:nvPr/>
        </p:nvSpPr>
        <p:spPr>
          <a:xfrm>
            <a:off x="3923939" y="3572577"/>
            <a:ext cx="1485933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2869" indent="-142869" defTabSz="608486" fontAlgn="base"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en-US" sz="1167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Fecal calprotectin</a:t>
            </a:r>
          </a:p>
          <a:p>
            <a:pPr marL="142869" indent="-142869" defTabSz="608486" fontAlgn="base"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en-US" sz="1167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IUS</a:t>
            </a:r>
          </a:p>
          <a:p>
            <a:pPr marL="142869" indent="-142869" defTabSz="608486" fontAlgn="base"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en-US" sz="1167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MRE</a:t>
            </a:r>
          </a:p>
          <a:p>
            <a:pPr marL="142869" indent="-142869" defTabSz="608486" fontAlgn="base">
              <a:buClr>
                <a:srgbClr val="7F7F7F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en-US" sz="1167">
                <a:solidFill>
                  <a:srgbClr val="7F7F7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Small bowel capsule endoscopy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98D16BC-C450-4AA3-A3C7-2CEDE3806098}"/>
              </a:ext>
            </a:extLst>
          </p:cNvPr>
          <p:cNvSpPr/>
          <p:nvPr/>
        </p:nvSpPr>
        <p:spPr>
          <a:xfrm>
            <a:off x="2471879" y="4528824"/>
            <a:ext cx="1928320" cy="63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15" indent="-238115" defTabSz="571477">
              <a:buFont typeface="Arial" panose="020B0604020202020204" pitchFamily="34" charset="0"/>
              <a:buChar char="•"/>
              <a:defRPr/>
            </a:pPr>
            <a:r>
              <a:rPr lang="en-IN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BWT</a:t>
            </a:r>
          </a:p>
          <a:p>
            <a:pPr marL="238115" indent="-238115" defTabSz="571477">
              <a:buFont typeface="Arial" panose="020B0604020202020204" pitchFamily="34" charset="0"/>
              <a:buChar char="•"/>
              <a:defRPr/>
            </a:pPr>
            <a:r>
              <a:rPr lang="en-IN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Increased vascularization</a:t>
            </a:r>
          </a:p>
        </p:txBody>
      </p:sp>
      <p:pic>
        <p:nvPicPr>
          <p:cNvPr id="42" name="Graphic 41" descr="Upward trend">
            <a:extLst>
              <a:ext uri="{FF2B5EF4-FFF2-40B4-BE49-F238E27FC236}">
                <a16:creationId xmlns:a16="http://schemas.microsoft.com/office/drawing/2014/main" id="{B0F8C88F-78ED-4016-86D6-04E79EB0C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6874" y="2344453"/>
            <a:ext cx="618107" cy="618107"/>
          </a:xfrm>
          <a:prstGeom prst="rect">
            <a:avLst/>
          </a:prstGeom>
        </p:spPr>
      </p:pic>
      <p:pic>
        <p:nvPicPr>
          <p:cNvPr id="43" name="Graphic 42" descr="Bar chart RTL">
            <a:extLst>
              <a:ext uri="{FF2B5EF4-FFF2-40B4-BE49-F238E27FC236}">
                <a16:creationId xmlns:a16="http://schemas.microsoft.com/office/drawing/2014/main" id="{C6B3CEBE-3588-464A-BA90-2F52BB209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52847" y="3252719"/>
            <a:ext cx="602134" cy="602134"/>
          </a:xfrm>
          <a:prstGeom prst="rect">
            <a:avLst/>
          </a:prstGeom>
        </p:spPr>
      </p:pic>
      <p:pic>
        <p:nvPicPr>
          <p:cNvPr id="44" name="Graphic 43" descr="Bar graph with upward trend">
            <a:extLst>
              <a:ext uri="{FF2B5EF4-FFF2-40B4-BE49-F238E27FC236}">
                <a16:creationId xmlns:a16="http://schemas.microsoft.com/office/drawing/2014/main" id="{B2B8A0DF-9DA4-4564-A6E6-0F28C6BC9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2614" y="4182194"/>
            <a:ext cx="582598" cy="5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6120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567B-D7CF-43B5-9D88-EF291E28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/>
          <a:p>
            <a:r>
              <a:rPr lang="en-US"/>
              <a:t>Role of Ultrasound Elastography (USE)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A59D2-7D9B-459B-9780-2D0A6AD9E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B4B44-B4B8-4BBE-90F5-D36FE73CB4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USE: ultrasound elastography; CD: Crohn’s disease; IUS: intestinal ultrasound</a:t>
            </a:r>
          </a:p>
          <a:p>
            <a:r>
              <a:rPr lang="en-US"/>
              <a:t>1.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</a:t>
            </a:r>
            <a:r>
              <a:rPr lang="en-US"/>
              <a:t>, 11(7), 603. 2. 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Chen, Y. J., et al. (2018).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24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(10), 2183-2190. 3.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Ślósarz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D., et al. (2021) 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Clinical Medicine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(18), 4044. 4.</a:t>
            </a:r>
            <a:r>
              <a:rPr lang="en-US" err="1"/>
              <a:t>Nylund</a:t>
            </a:r>
            <a:r>
              <a:rPr lang="en-US"/>
              <a:t>, K. (2017). </a:t>
            </a:r>
            <a:r>
              <a:rPr lang="en-US" i="1" err="1"/>
              <a:t>Ultraschall</a:t>
            </a:r>
            <a:r>
              <a:rPr lang="en-US" i="1"/>
              <a:t> in der </a:t>
            </a:r>
            <a:r>
              <a:rPr lang="en-US" i="1" err="1"/>
              <a:t>Medizin</a:t>
            </a:r>
            <a:r>
              <a:rPr lang="en-US"/>
              <a:t> (Stuttgart, Germany : 1980), 38(3), e1–e15. 5. Gabbiadini, R., et al. (2021) </a:t>
            </a:r>
            <a:r>
              <a:rPr lang="en-US" i="1"/>
              <a:t>Current Drug Targets</a:t>
            </a:r>
            <a:r>
              <a:rPr lang="en-US"/>
              <a:t>, 22(3), 347-355. </a:t>
            </a:r>
            <a:endParaRPr lang="en-IN"/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7970B-A5F5-4AEE-933B-5CDA7F12FBAE}"/>
              </a:ext>
            </a:extLst>
          </p:cNvPr>
          <p:cNvSpPr txBox="1"/>
          <p:nvPr/>
        </p:nvSpPr>
        <p:spPr>
          <a:xfrm>
            <a:off x="5070299" y="1527665"/>
            <a:ext cx="6760248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1477">
              <a:defRPr/>
            </a:pP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Elastography is an ultrasound-based technique that can measure tissue stiffness.</a:t>
            </a:r>
            <a:r>
              <a:rPr lang="en-US" sz="1167" b="1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167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9EB0D-0693-4C4E-BF91-D94D3CDE75D0}"/>
              </a:ext>
            </a:extLst>
          </p:cNvPr>
          <p:cNvSpPr txBox="1"/>
          <p:nvPr/>
        </p:nvSpPr>
        <p:spPr>
          <a:xfrm>
            <a:off x="5070299" y="3622919"/>
            <a:ext cx="549645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Clinical utility of USE in management of CD</a:t>
            </a:r>
          </a:p>
        </p:txBody>
      </p:sp>
      <p:sp>
        <p:nvSpPr>
          <p:cNvPr id="11" name="Google Shape;1328;p74">
            <a:extLst>
              <a:ext uri="{FF2B5EF4-FFF2-40B4-BE49-F238E27FC236}">
                <a16:creationId xmlns:a16="http://schemas.microsoft.com/office/drawing/2014/main" id="{18FF166C-36A5-4FB1-9904-39B324659A7E}"/>
              </a:ext>
            </a:extLst>
          </p:cNvPr>
          <p:cNvSpPr/>
          <p:nvPr/>
        </p:nvSpPr>
        <p:spPr>
          <a:xfrm>
            <a:off x="5146315" y="3958614"/>
            <a:ext cx="949685" cy="83602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2333">
              <a:solidFill>
                <a:srgbClr val="1A5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1525B5-2E7F-4030-8D39-418AE7792F11}"/>
              </a:ext>
            </a:extLst>
          </p:cNvPr>
          <p:cNvSpPr/>
          <p:nvPr/>
        </p:nvSpPr>
        <p:spPr>
          <a:xfrm>
            <a:off x="5484190" y="2071065"/>
            <a:ext cx="6255017" cy="1182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71477">
              <a:spcAft>
                <a:spcPts val="50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Poor standardization of the technique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  <a:p>
            <a:pPr defTabSz="571477">
              <a:spcAft>
                <a:spcPts val="50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Existence of different elastography modalities (strain ratio or shear wave)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</a:t>
            </a:r>
            <a:endParaRPr lang="en-US" sz="1167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571477">
              <a:spcAft>
                <a:spcPts val="50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Measure can be subjected to the distance between bowel loops and ultrasonographic probes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US" sz="1167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571477">
              <a:spcAft>
                <a:spcPts val="50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 yet fully validated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EC2B98-9C46-4D7B-8E72-3A8EA4C0645C}"/>
              </a:ext>
            </a:extLst>
          </p:cNvPr>
          <p:cNvGrpSpPr/>
          <p:nvPr/>
        </p:nvGrpSpPr>
        <p:grpSpPr>
          <a:xfrm>
            <a:off x="5183104" y="2071738"/>
            <a:ext cx="258000" cy="258000"/>
            <a:chOff x="6348979" y="4538284"/>
            <a:chExt cx="309600" cy="3096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BF75B5-6187-4E77-9F3E-B5F419F10B5D}"/>
                </a:ext>
              </a:extLst>
            </p:cNvPr>
            <p:cNvSpPr/>
            <p:nvPr/>
          </p:nvSpPr>
          <p:spPr bwMode="auto">
            <a:xfrm>
              <a:off x="6348979" y="4538284"/>
              <a:ext cx="309600" cy="3096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8" name="Google Shape;11764;p291">
              <a:extLst>
                <a:ext uri="{FF2B5EF4-FFF2-40B4-BE49-F238E27FC236}">
                  <a16:creationId xmlns:a16="http://schemas.microsoft.com/office/drawing/2014/main" id="{E6FD7162-02B3-4985-BACF-B502C6FA22B0}"/>
                </a:ext>
              </a:extLst>
            </p:cNvPr>
            <p:cNvSpPr/>
            <p:nvPr/>
          </p:nvSpPr>
          <p:spPr>
            <a:xfrm>
              <a:off x="6371188" y="4559918"/>
              <a:ext cx="265181" cy="266331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>
                <a:defRPr/>
              </a:pPr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244B27-018A-4AF5-82C6-683C968CA92C}"/>
              </a:ext>
            </a:extLst>
          </p:cNvPr>
          <p:cNvSpPr/>
          <p:nvPr/>
        </p:nvSpPr>
        <p:spPr>
          <a:xfrm>
            <a:off x="6273513" y="4135206"/>
            <a:ext cx="5367195" cy="407192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571477">
              <a:defRPr/>
            </a:pPr>
            <a:r>
              <a:rPr lang="en-US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USG can be used to evaluate the stiffness of pathological thickened bowel, as shown in the image on the left.</a:t>
            </a:r>
            <a:r>
              <a:rPr lang="en-US" sz="1167" kern="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  <a:p>
            <a:pPr defTabSz="571477">
              <a:defRPr/>
            </a:pPr>
            <a:endParaRPr lang="en-US" sz="1167" kern="0" baseline="300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571477">
              <a:defRPr/>
            </a:pPr>
            <a:r>
              <a:rPr lang="en-US" sz="1167" ker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 measure fibrosis in patients with IBD.</a:t>
            </a:r>
            <a:r>
              <a:rPr lang="en-US" sz="1167" kern="0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499F4C-39A9-4140-BB99-827FD4114E03}"/>
              </a:ext>
            </a:extLst>
          </p:cNvPr>
          <p:cNvGrpSpPr/>
          <p:nvPr/>
        </p:nvGrpSpPr>
        <p:grpSpPr>
          <a:xfrm>
            <a:off x="5183103" y="2359312"/>
            <a:ext cx="258000" cy="258000"/>
            <a:chOff x="6348979" y="4538284"/>
            <a:chExt cx="309600" cy="3096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F93100-A602-4A25-A1D1-96DF62E650B2}"/>
                </a:ext>
              </a:extLst>
            </p:cNvPr>
            <p:cNvSpPr/>
            <p:nvPr/>
          </p:nvSpPr>
          <p:spPr bwMode="auto">
            <a:xfrm>
              <a:off x="6348979" y="4538284"/>
              <a:ext cx="309600" cy="3096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0" name="Google Shape;11764;p291">
              <a:extLst>
                <a:ext uri="{FF2B5EF4-FFF2-40B4-BE49-F238E27FC236}">
                  <a16:creationId xmlns:a16="http://schemas.microsoft.com/office/drawing/2014/main" id="{C04DAFCF-361C-4667-8E55-6C8672141459}"/>
                </a:ext>
              </a:extLst>
            </p:cNvPr>
            <p:cNvSpPr/>
            <p:nvPr/>
          </p:nvSpPr>
          <p:spPr>
            <a:xfrm>
              <a:off x="6371188" y="4559918"/>
              <a:ext cx="265181" cy="266331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>
                <a:defRPr/>
              </a:pPr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598359-9554-4134-8F0D-D9DEA80889DB}"/>
              </a:ext>
            </a:extLst>
          </p:cNvPr>
          <p:cNvGrpSpPr/>
          <p:nvPr/>
        </p:nvGrpSpPr>
        <p:grpSpPr>
          <a:xfrm>
            <a:off x="5183104" y="2646840"/>
            <a:ext cx="258000" cy="258000"/>
            <a:chOff x="6348979" y="4538284"/>
            <a:chExt cx="309600" cy="3096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C305B6-36B0-4553-84E3-77D25652D9CD}"/>
                </a:ext>
              </a:extLst>
            </p:cNvPr>
            <p:cNvSpPr/>
            <p:nvPr/>
          </p:nvSpPr>
          <p:spPr bwMode="auto">
            <a:xfrm>
              <a:off x="6348979" y="4538284"/>
              <a:ext cx="309600" cy="3096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3" name="Google Shape;11764;p291">
              <a:extLst>
                <a:ext uri="{FF2B5EF4-FFF2-40B4-BE49-F238E27FC236}">
                  <a16:creationId xmlns:a16="http://schemas.microsoft.com/office/drawing/2014/main" id="{15AAE11E-6CDF-42AC-968B-963D4E4C284E}"/>
                </a:ext>
              </a:extLst>
            </p:cNvPr>
            <p:cNvSpPr/>
            <p:nvPr/>
          </p:nvSpPr>
          <p:spPr>
            <a:xfrm>
              <a:off x="6371188" y="4559918"/>
              <a:ext cx="265181" cy="266331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>
                <a:defRPr/>
              </a:pPr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AE13D8-063C-4B5A-9BD7-3EB4DA685063}"/>
              </a:ext>
            </a:extLst>
          </p:cNvPr>
          <p:cNvSpPr/>
          <p:nvPr/>
        </p:nvSpPr>
        <p:spPr>
          <a:xfrm>
            <a:off x="579856" y="5151704"/>
            <a:ext cx="11032288" cy="428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has been proven to be able to assess intestinal fibrosis in patients with </a:t>
            </a:r>
            <a:r>
              <a:rPr lang="en-US" sz="1333" b="1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stricturing</a:t>
            </a: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CD.</a:t>
            </a:r>
            <a:r>
              <a:rPr lang="en-US" sz="1333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5" name="Picture 6" descr="Elasticity ">
            <a:extLst>
              <a:ext uri="{FF2B5EF4-FFF2-40B4-BE49-F238E27FC236}">
                <a16:creationId xmlns:a16="http://schemas.microsoft.com/office/drawing/2014/main" id="{37C4755F-FD62-4DE0-A4DA-5000EBFD9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09" y="4090720"/>
            <a:ext cx="557432" cy="55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FECF43-4FA0-788D-24AC-81C2AAA8D93B}"/>
              </a:ext>
            </a:extLst>
          </p:cNvPr>
          <p:cNvGrpSpPr/>
          <p:nvPr/>
        </p:nvGrpSpPr>
        <p:grpSpPr>
          <a:xfrm>
            <a:off x="5183103" y="2986296"/>
            <a:ext cx="258000" cy="258000"/>
            <a:chOff x="6348979" y="4538284"/>
            <a:chExt cx="309600" cy="309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8364079-3CCD-2549-3440-50B8A3D07CE9}"/>
                </a:ext>
              </a:extLst>
            </p:cNvPr>
            <p:cNvSpPr/>
            <p:nvPr/>
          </p:nvSpPr>
          <p:spPr bwMode="auto">
            <a:xfrm>
              <a:off x="6348979" y="4538284"/>
              <a:ext cx="309600" cy="3096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8" name="Google Shape;11764;p291">
              <a:extLst>
                <a:ext uri="{FF2B5EF4-FFF2-40B4-BE49-F238E27FC236}">
                  <a16:creationId xmlns:a16="http://schemas.microsoft.com/office/drawing/2014/main" id="{7731FCE3-0691-3F10-6D29-B059BC45A5C4}"/>
                </a:ext>
              </a:extLst>
            </p:cNvPr>
            <p:cNvSpPr/>
            <p:nvPr/>
          </p:nvSpPr>
          <p:spPr>
            <a:xfrm>
              <a:off x="6371188" y="4559918"/>
              <a:ext cx="265181" cy="266331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76188" tIns="38083" rIns="76188" bIns="38083" anchor="t" anchorCtr="0">
              <a:noAutofit/>
            </a:bodyPr>
            <a:lstStyle/>
            <a:p>
              <a:pPr defTabSz="608486" fontAlgn="base">
                <a:defRPr/>
              </a:pPr>
              <a:endParaRPr sz="1667">
                <a:solidFill>
                  <a:srgbClr val="212121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53231B5-8BFB-78EE-9DA4-2F4F43144820}"/>
              </a:ext>
            </a:extLst>
          </p:cNvPr>
          <p:cNvSpPr txBox="1"/>
          <p:nvPr/>
        </p:nvSpPr>
        <p:spPr>
          <a:xfrm>
            <a:off x="452794" y="4751498"/>
            <a:ext cx="4048323" cy="60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kindly provided by A/Prof. Ren Mao, First Affiliated Hospital of Sun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University, China</a:t>
            </a:r>
          </a:p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defTabSz="571477">
              <a:defRPr/>
            </a:pPr>
            <a:endParaRPr lang="en-US" sz="8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图片 1" descr="图2.bmp">
            <a:extLst>
              <a:ext uri="{FF2B5EF4-FFF2-40B4-BE49-F238E27FC236}">
                <a16:creationId xmlns:a16="http://schemas.microsoft.com/office/drawing/2014/main" id="{AC756670-D04C-E885-1425-E1B7166A7CE7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2524" r="13329" b="8390"/>
          <a:stretch/>
        </p:blipFill>
        <p:spPr bwMode="auto">
          <a:xfrm>
            <a:off x="859465" y="1299794"/>
            <a:ext cx="2277140" cy="131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" descr="图8.bmp">
            <a:extLst>
              <a:ext uri="{FF2B5EF4-FFF2-40B4-BE49-F238E27FC236}">
                <a16:creationId xmlns:a16="http://schemas.microsoft.com/office/drawing/2014/main" id="{116E8471-82BD-E5D3-1D4D-5FC198C9A1E2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7" t="12826" r="4880" b="43228"/>
          <a:stretch/>
        </p:blipFill>
        <p:spPr bwMode="auto">
          <a:xfrm>
            <a:off x="1169582" y="2595707"/>
            <a:ext cx="3508744" cy="206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931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2.xml><?xml version="1.0" encoding="utf-8"?>
<a:theme xmlns:a="http://schemas.openxmlformats.org/drawingml/2006/main" name="2_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a69562-6208-4f6e-9fc9-2656ac50773a" xsi:nil="true"/>
    <lcf76f155ced4ddcb4097134ff3c332f xmlns="2f5a00a0-00a9-4ebd-ab83-b670282423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43893CAC188448441914B5AD973FC" ma:contentTypeVersion="16" ma:contentTypeDescription="Create a new document." ma:contentTypeScope="" ma:versionID="2a3f3a897111ce8682617aa389c4320b">
  <xsd:schema xmlns:xsd="http://www.w3.org/2001/XMLSchema" xmlns:xs="http://www.w3.org/2001/XMLSchema" xmlns:p="http://schemas.microsoft.com/office/2006/metadata/properties" xmlns:ns2="2f5a00a0-00a9-4ebd-ab83-b670282423d5" xmlns:ns3="9da69562-6208-4f6e-9fc9-2656ac50773a" targetNamespace="http://schemas.microsoft.com/office/2006/metadata/properties" ma:root="true" ma:fieldsID="9e7315fea212fa681c7ce3d70417468c" ns2:_="" ns3:_="">
    <xsd:import namespace="2f5a00a0-00a9-4ebd-ab83-b670282423d5"/>
    <xsd:import namespace="9da69562-6208-4f6e-9fc9-2656ac507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a00a0-00a9-4ebd-ab83-b67028242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69562-6208-4f6e-9fc9-2656ac507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9918e6-1677-47b1-bb66-e2ea32331702}" ma:internalName="TaxCatchAll" ma:showField="CatchAllData" ma:web="9da69562-6208-4f6e-9fc9-2656ac507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9D8639-1CF7-4D69-BEBA-C0EEF4F62E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B5F0C0-ECA6-42BC-B7F6-EB6ABF4B43F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9da69562-6208-4f6e-9fc9-2656ac50773a"/>
    <ds:schemaRef ds:uri="2f5a00a0-00a9-4ebd-ab83-b670282423d5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87220C2-E518-41C4-B774-1EB5A880A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a00a0-00a9-4ebd-ab83-b670282423d5"/>
    <ds:schemaRef ds:uri="9da69562-6208-4f6e-9fc9-2656ac507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2314</Words>
  <Application>Microsoft Office PowerPoint</Application>
  <PresentationFormat>Widescreen</PresentationFormat>
  <Paragraphs>165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BlinkMacSystemFont</vt:lpstr>
      <vt:lpstr>Calibri</vt:lpstr>
      <vt:lpstr>Garamond</vt:lpstr>
      <vt:lpstr>Georgia</vt:lpstr>
      <vt:lpstr>Roboto</vt:lpstr>
      <vt:lpstr>Roboto Condensed</vt:lpstr>
      <vt:lpstr>Symbol</vt:lpstr>
      <vt:lpstr>Verdana</vt:lpstr>
      <vt:lpstr>Janssen Our Promise Widescreen - COOL</vt:lpstr>
      <vt:lpstr>2_Janssen Our Promise Widescreen - COOL</vt:lpstr>
      <vt:lpstr>Chapter 8: Advanced IUS Techniques for IBD Management</vt:lpstr>
      <vt:lpstr>About IUS Primer module</vt:lpstr>
      <vt:lpstr>Special thanks to IUS Primer AOCC working group members</vt:lpstr>
      <vt:lpstr>Learning Objectives</vt:lpstr>
      <vt:lpstr>Role of Contrast-Enhanced Ultrasonography (CEUS) </vt:lpstr>
      <vt:lpstr>Role of Small Intestine Contrast Ultrasonography (SICUS)</vt:lpstr>
      <vt:lpstr>Recommendations for basic techniques for SICUS</vt:lpstr>
      <vt:lpstr>Role of SICUS for assessment of post-operative recurrence in CD </vt:lpstr>
      <vt:lpstr>Role of Ultrasound Elastography (USE)</vt:lpstr>
      <vt:lpstr>Role of Transperineal Ultrasonography (TPUS)</vt:lpstr>
    </vt:vector>
  </TitlesOfParts>
  <Company>JNJ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Advanced IUS Techniques for IBD Management</dc:title>
  <dc:creator>Ho, Aloysius [JACSG NON J&amp;J]</dc:creator>
  <cp:lastModifiedBy>Ho, Aloysius [JACSG NON J&amp;J]</cp:lastModifiedBy>
  <cp:revision>1</cp:revision>
  <dcterms:created xsi:type="dcterms:W3CDTF">2023-01-31T09:09:11Z</dcterms:created>
  <dcterms:modified xsi:type="dcterms:W3CDTF">2023-02-01T03:25:54Z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0x01010086943893CAC188448441914B5AD973FC</vt:lpwstr>
  </property>
  <property fmtid="{D5CDD505-2E9C-101B-9397-08002B2CF9AE}" pid="3" name="MediaServiceImageTags">
    <vt:lpwstr/>
  </property>
</Properties>
</file>